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1"/>
  </p:notesMasterIdLst>
  <p:sldIdLst>
    <p:sldId id="417" r:id="rId5"/>
    <p:sldId id="341" r:id="rId6"/>
    <p:sldId id="344" r:id="rId7"/>
    <p:sldId id="403" r:id="rId8"/>
    <p:sldId id="410" r:id="rId9"/>
    <p:sldId id="382" r:id="rId10"/>
    <p:sldId id="349" r:id="rId11"/>
    <p:sldId id="404" r:id="rId12"/>
    <p:sldId id="350" r:id="rId13"/>
    <p:sldId id="383" r:id="rId14"/>
    <p:sldId id="379" r:id="rId15"/>
    <p:sldId id="351" r:id="rId16"/>
    <p:sldId id="390" r:id="rId17"/>
    <p:sldId id="391" r:id="rId18"/>
    <p:sldId id="384" r:id="rId19"/>
    <p:sldId id="380" r:id="rId20"/>
    <p:sldId id="381" r:id="rId21"/>
    <p:sldId id="396" r:id="rId22"/>
    <p:sldId id="397" r:id="rId23"/>
    <p:sldId id="398" r:id="rId24"/>
    <p:sldId id="399" r:id="rId25"/>
    <p:sldId id="392" r:id="rId26"/>
    <p:sldId id="386" r:id="rId27"/>
    <p:sldId id="387" r:id="rId28"/>
    <p:sldId id="407" r:id="rId29"/>
    <p:sldId id="400" r:id="rId30"/>
    <p:sldId id="401" r:id="rId31"/>
    <p:sldId id="385" r:id="rId32"/>
    <p:sldId id="352" r:id="rId33"/>
    <p:sldId id="389" r:id="rId34"/>
    <p:sldId id="388" r:id="rId35"/>
    <p:sldId id="405" r:id="rId36"/>
    <p:sldId id="411" r:id="rId37"/>
    <p:sldId id="413" r:id="rId38"/>
    <p:sldId id="414" r:id="rId39"/>
    <p:sldId id="415" r:id="rId40"/>
    <p:sldId id="416" r:id="rId41"/>
    <p:sldId id="353" r:id="rId42"/>
    <p:sldId id="406" r:id="rId43"/>
    <p:sldId id="347" r:id="rId44"/>
    <p:sldId id="418" r:id="rId45"/>
    <p:sldId id="393" r:id="rId46"/>
    <p:sldId id="394" r:id="rId47"/>
    <p:sldId id="395" r:id="rId48"/>
    <p:sldId id="402" r:id="rId49"/>
    <p:sldId id="40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4411C9-D65E-AB42-B492-A337784D508A}">
          <p14:sldIdLst>
            <p14:sldId id="417"/>
            <p14:sldId id="341"/>
            <p14:sldId id="344"/>
            <p14:sldId id="403"/>
            <p14:sldId id="410"/>
            <p14:sldId id="382"/>
            <p14:sldId id="349"/>
            <p14:sldId id="404"/>
            <p14:sldId id="350"/>
            <p14:sldId id="383"/>
            <p14:sldId id="379"/>
            <p14:sldId id="351"/>
            <p14:sldId id="390"/>
            <p14:sldId id="391"/>
            <p14:sldId id="384"/>
            <p14:sldId id="380"/>
            <p14:sldId id="381"/>
            <p14:sldId id="396"/>
            <p14:sldId id="397"/>
            <p14:sldId id="398"/>
            <p14:sldId id="399"/>
            <p14:sldId id="392"/>
            <p14:sldId id="386"/>
            <p14:sldId id="387"/>
            <p14:sldId id="407"/>
            <p14:sldId id="400"/>
            <p14:sldId id="401"/>
            <p14:sldId id="385"/>
            <p14:sldId id="352"/>
            <p14:sldId id="389"/>
            <p14:sldId id="388"/>
            <p14:sldId id="405"/>
            <p14:sldId id="411"/>
            <p14:sldId id="413"/>
            <p14:sldId id="414"/>
            <p14:sldId id="415"/>
            <p14:sldId id="416"/>
            <p14:sldId id="353"/>
            <p14:sldId id="406"/>
            <p14:sldId id="347"/>
            <p14:sldId id="418"/>
          </p14:sldIdLst>
        </p14:section>
        <p14:section name="Untitled Section" id="{3BFB157C-84DC-B84F-A6E6-F425493605F7}">
          <p14:sldIdLst>
            <p14:sldId id="393"/>
            <p14:sldId id="394"/>
            <p14:sldId id="395"/>
            <p14:sldId id="402"/>
            <p14:sldId id="408"/>
          </p14:sldIdLst>
        </p14:section>
      </p14:sectionLst>
    </p:ext>
    <p:ext uri="{EFAFB233-063F-42B5-8137-9DF3F51BA10A}">
      <p15:sldGuideLst xmlns:p15="http://schemas.microsoft.com/office/powerpoint/2012/main">
        <p15:guide id="1" orient="horz" pos="792" userDrawn="1">
          <p15:clr>
            <a:srgbClr val="A4A3A4"/>
          </p15:clr>
        </p15:guide>
        <p15:guide id="2" pos="3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732"/>
    <a:srgbClr val="031827"/>
    <a:srgbClr val="1A374F"/>
    <a:srgbClr val="031B3B"/>
    <a:srgbClr val="A4302D"/>
    <a:srgbClr val="C92130"/>
    <a:srgbClr val="C92131"/>
    <a:srgbClr val="FFFFFF"/>
    <a:srgbClr val="2395DA"/>
    <a:srgbClr val="249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0"/>
    <p:restoredTop sz="48371"/>
  </p:normalViewPr>
  <p:slideViewPr>
    <p:cSldViewPr snapToGrid="0">
      <p:cViewPr varScale="1">
        <p:scale>
          <a:sx n="72" d="100"/>
          <a:sy n="72" d="100"/>
        </p:scale>
        <p:origin x="3968" y="192"/>
      </p:cViewPr>
      <p:guideLst>
        <p:guide orient="horz" pos="792"/>
        <p:guide pos="384"/>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8" d="100"/>
          <a:sy n="118" d="100"/>
        </p:scale>
        <p:origin x="4648"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2CA9D4-34CD-4693-B118-539983E4519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F4FE74A-A005-496A-9EBE-E1E6AAA52D9F}">
      <dgm:prSet/>
      <dgm:spPr/>
      <dgm:t>
        <a:bodyPr/>
        <a:lstStyle/>
        <a:p>
          <a:r>
            <a:rPr lang="en-US" b="0" i="0" u="none" dirty="0"/>
            <a:t>Introduction</a:t>
          </a:r>
          <a:endParaRPr lang="en-US" dirty="0"/>
        </a:p>
      </dgm:t>
    </dgm:pt>
    <dgm:pt modelId="{ADCF225B-6BEF-4F75-9307-105AC692E818}" type="parTrans" cxnId="{86BBF87F-EC1F-4E51-967C-1A9962F1BD0B}">
      <dgm:prSet/>
      <dgm:spPr/>
      <dgm:t>
        <a:bodyPr/>
        <a:lstStyle/>
        <a:p>
          <a:endParaRPr lang="en-US"/>
        </a:p>
      </dgm:t>
    </dgm:pt>
    <dgm:pt modelId="{7E1332CC-2AB1-4F79-9576-C9599D4064B9}" type="sibTrans" cxnId="{86BBF87F-EC1F-4E51-967C-1A9962F1BD0B}">
      <dgm:prSet/>
      <dgm:spPr/>
      <dgm:t>
        <a:bodyPr/>
        <a:lstStyle/>
        <a:p>
          <a:endParaRPr lang="en-US"/>
        </a:p>
      </dgm:t>
    </dgm:pt>
    <dgm:pt modelId="{D5DFFC3D-97C8-D848-BDF9-028596C3F9C4}">
      <dgm:prSet/>
      <dgm:spPr/>
      <dgm:t>
        <a:bodyPr/>
        <a:lstStyle/>
        <a:p>
          <a:pPr>
            <a:buFont typeface="Arial" panose="020B0604020202020204" pitchFamily="34" charset="0"/>
            <a:buChar char="•"/>
          </a:pPr>
          <a:r>
            <a:rPr lang="en-US" b="0" i="0" u="none" dirty="0"/>
            <a:t>The Difference Between Leadership and Management</a:t>
          </a:r>
        </a:p>
      </dgm:t>
    </dgm:pt>
    <dgm:pt modelId="{068DB6B0-E736-3B4B-91AA-D7D11E58BBC1}" type="parTrans" cxnId="{D5093344-C516-164A-9C21-1EFB7DECB607}">
      <dgm:prSet/>
      <dgm:spPr/>
      <dgm:t>
        <a:bodyPr/>
        <a:lstStyle/>
        <a:p>
          <a:endParaRPr lang="en-US"/>
        </a:p>
      </dgm:t>
    </dgm:pt>
    <dgm:pt modelId="{98BEF9F8-FF1C-1B4A-99A1-C1B4A1CFC598}" type="sibTrans" cxnId="{D5093344-C516-164A-9C21-1EFB7DECB607}">
      <dgm:prSet/>
      <dgm:spPr/>
      <dgm:t>
        <a:bodyPr/>
        <a:lstStyle/>
        <a:p>
          <a:endParaRPr lang="en-US"/>
        </a:p>
      </dgm:t>
    </dgm:pt>
    <dgm:pt modelId="{7E549080-8865-354F-92C4-55972DA3DD3D}">
      <dgm:prSet/>
      <dgm:spPr/>
      <dgm:t>
        <a:bodyPr/>
        <a:lstStyle/>
        <a:p>
          <a:pPr>
            <a:buFont typeface="Arial" panose="020B0604020202020204" pitchFamily="34" charset="0"/>
            <a:buChar char="•"/>
          </a:pPr>
          <a:r>
            <a:rPr lang="en-US" b="0" i="0" u="none" dirty="0"/>
            <a:t>Why I Chose Leadership</a:t>
          </a:r>
        </a:p>
      </dgm:t>
    </dgm:pt>
    <dgm:pt modelId="{88958141-4BB6-6F44-9D8B-D46B31D19BF0}" type="parTrans" cxnId="{587C4002-6B5C-994B-B965-4C89EB5D86AE}">
      <dgm:prSet/>
      <dgm:spPr/>
      <dgm:t>
        <a:bodyPr/>
        <a:lstStyle/>
        <a:p>
          <a:endParaRPr lang="en-US"/>
        </a:p>
      </dgm:t>
    </dgm:pt>
    <dgm:pt modelId="{06A7BB13-985B-564F-A442-BBCDDA4D1410}" type="sibTrans" cxnId="{587C4002-6B5C-994B-B965-4C89EB5D86AE}">
      <dgm:prSet/>
      <dgm:spPr/>
      <dgm:t>
        <a:bodyPr/>
        <a:lstStyle/>
        <a:p>
          <a:endParaRPr lang="en-US"/>
        </a:p>
      </dgm:t>
    </dgm:pt>
    <dgm:pt modelId="{112745FE-A563-E546-8D34-2DD9788671A6}">
      <dgm:prSet/>
      <dgm:spPr/>
      <dgm:t>
        <a:bodyPr/>
        <a:lstStyle/>
        <a:p>
          <a:pPr>
            <a:buFont typeface="Arial" panose="020B0604020202020204" pitchFamily="34" charset="0"/>
            <a:buChar char="•"/>
          </a:pPr>
          <a:r>
            <a:rPr lang="en-US" b="0" i="0" u="none" dirty="0"/>
            <a:t>What Really Happens When You Become a Leader</a:t>
          </a:r>
        </a:p>
      </dgm:t>
    </dgm:pt>
    <dgm:pt modelId="{CB78D011-D413-B04B-9B74-0DA829D6CF16}" type="parTrans" cxnId="{DD53AA3A-64DF-6E46-BC06-5B63590C573D}">
      <dgm:prSet/>
      <dgm:spPr/>
      <dgm:t>
        <a:bodyPr/>
        <a:lstStyle/>
        <a:p>
          <a:endParaRPr lang="en-US"/>
        </a:p>
      </dgm:t>
    </dgm:pt>
    <dgm:pt modelId="{4A86C5B8-70A0-294C-88C4-8128C1F7DDE0}" type="sibTrans" cxnId="{DD53AA3A-64DF-6E46-BC06-5B63590C573D}">
      <dgm:prSet/>
      <dgm:spPr/>
      <dgm:t>
        <a:bodyPr/>
        <a:lstStyle/>
        <a:p>
          <a:endParaRPr lang="en-US"/>
        </a:p>
      </dgm:t>
    </dgm:pt>
    <dgm:pt modelId="{E84F2E42-A6F0-854C-B9B0-B93A089D93B1}">
      <dgm:prSet/>
      <dgm:spPr/>
      <dgm:t>
        <a:bodyPr/>
        <a:lstStyle/>
        <a:p>
          <a:pPr>
            <a:buFont typeface="Arial" panose="020B0604020202020204" pitchFamily="34" charset="0"/>
            <a:buChar char="•"/>
          </a:pPr>
          <a:r>
            <a:rPr lang="en-US" b="0" i="0" u="none" dirty="0"/>
            <a:t>Getting Ready for Leadership</a:t>
          </a:r>
        </a:p>
      </dgm:t>
    </dgm:pt>
    <dgm:pt modelId="{6AF95CD9-141B-874D-B60D-E1DC6B5045E6}" type="parTrans" cxnId="{7EDF49D0-AB85-1B4B-9B16-6751D11EDD8C}">
      <dgm:prSet/>
      <dgm:spPr/>
      <dgm:t>
        <a:bodyPr/>
        <a:lstStyle/>
        <a:p>
          <a:endParaRPr lang="en-US"/>
        </a:p>
      </dgm:t>
    </dgm:pt>
    <dgm:pt modelId="{12D43243-24C0-354E-B1CA-7D0B089347A6}" type="sibTrans" cxnId="{7EDF49D0-AB85-1B4B-9B16-6751D11EDD8C}">
      <dgm:prSet/>
      <dgm:spPr/>
      <dgm:t>
        <a:bodyPr/>
        <a:lstStyle/>
        <a:p>
          <a:endParaRPr lang="en-US"/>
        </a:p>
      </dgm:t>
    </dgm:pt>
    <dgm:pt modelId="{8D4B6249-C790-674B-8F5F-24A2D664D127}">
      <dgm:prSet/>
      <dgm:spPr/>
      <dgm:t>
        <a:bodyPr/>
        <a:lstStyle/>
        <a:p>
          <a:r>
            <a:rPr lang="en-US" b="0" i="0" u="none"/>
            <a:t>What </a:t>
          </a:r>
          <a:r>
            <a:rPr lang="en-US" b="0" i="0" u="none" dirty="0"/>
            <a:t>is Leadership</a:t>
          </a:r>
          <a:endParaRPr lang="en-US" dirty="0"/>
        </a:p>
      </dgm:t>
    </dgm:pt>
    <dgm:pt modelId="{BC5A7407-830C-B646-B1CB-1B84D8F63CFD}" type="parTrans" cxnId="{12DD8AA3-51B1-084B-B03C-BCD6A6585D49}">
      <dgm:prSet/>
      <dgm:spPr/>
      <dgm:t>
        <a:bodyPr/>
        <a:lstStyle/>
        <a:p>
          <a:endParaRPr lang="en-US"/>
        </a:p>
      </dgm:t>
    </dgm:pt>
    <dgm:pt modelId="{DB4B53B7-CF78-1346-8445-9AA3F6ED7057}" type="sibTrans" cxnId="{12DD8AA3-51B1-084B-B03C-BCD6A6585D49}">
      <dgm:prSet/>
      <dgm:spPr/>
      <dgm:t>
        <a:bodyPr/>
        <a:lstStyle/>
        <a:p>
          <a:endParaRPr lang="en-US"/>
        </a:p>
      </dgm:t>
    </dgm:pt>
    <dgm:pt modelId="{ACC638AC-6EC0-EA46-9B09-87ECBB99AA37}" type="pres">
      <dgm:prSet presAssocID="{832CA9D4-34CD-4693-B118-539983E4519C}" presName="linear" presStyleCnt="0">
        <dgm:presLayoutVars>
          <dgm:animLvl val="lvl"/>
          <dgm:resizeHandles val="exact"/>
        </dgm:presLayoutVars>
      </dgm:prSet>
      <dgm:spPr/>
    </dgm:pt>
    <dgm:pt modelId="{41C04D8A-8A47-2F4C-92D7-628D5A8E3CEC}" type="pres">
      <dgm:prSet presAssocID="{8F4FE74A-A005-496A-9EBE-E1E6AAA52D9F}" presName="parentText" presStyleLbl="node1" presStyleIdx="0" presStyleCnt="6">
        <dgm:presLayoutVars>
          <dgm:chMax val="0"/>
          <dgm:bulletEnabled val="1"/>
        </dgm:presLayoutVars>
      </dgm:prSet>
      <dgm:spPr/>
    </dgm:pt>
    <dgm:pt modelId="{B573BF6E-AE0D-1848-91C6-4D2AEE8EFA3E}" type="pres">
      <dgm:prSet presAssocID="{7E1332CC-2AB1-4F79-9576-C9599D4064B9}" presName="spacer" presStyleCnt="0"/>
      <dgm:spPr/>
    </dgm:pt>
    <dgm:pt modelId="{370B0EDC-B982-8E42-89F5-4B3EAE051379}" type="pres">
      <dgm:prSet presAssocID="{8D4B6249-C790-674B-8F5F-24A2D664D127}" presName="parentText" presStyleLbl="node1" presStyleIdx="1" presStyleCnt="6">
        <dgm:presLayoutVars>
          <dgm:chMax val="0"/>
          <dgm:bulletEnabled val="1"/>
        </dgm:presLayoutVars>
      </dgm:prSet>
      <dgm:spPr/>
    </dgm:pt>
    <dgm:pt modelId="{F4DE03D2-32AA-994B-920B-53CD30536E77}" type="pres">
      <dgm:prSet presAssocID="{DB4B53B7-CF78-1346-8445-9AA3F6ED7057}" presName="spacer" presStyleCnt="0"/>
      <dgm:spPr/>
    </dgm:pt>
    <dgm:pt modelId="{A08DA35E-88B1-4D47-BC11-0A2FC8DB13EA}" type="pres">
      <dgm:prSet presAssocID="{D5DFFC3D-97C8-D848-BDF9-028596C3F9C4}" presName="parentText" presStyleLbl="node1" presStyleIdx="2" presStyleCnt="6">
        <dgm:presLayoutVars>
          <dgm:chMax val="0"/>
          <dgm:bulletEnabled val="1"/>
        </dgm:presLayoutVars>
      </dgm:prSet>
      <dgm:spPr/>
    </dgm:pt>
    <dgm:pt modelId="{3D7B25AD-E9F9-FE4B-8CA0-7117BFCC8082}" type="pres">
      <dgm:prSet presAssocID="{98BEF9F8-FF1C-1B4A-99A1-C1B4A1CFC598}" presName="spacer" presStyleCnt="0"/>
      <dgm:spPr/>
    </dgm:pt>
    <dgm:pt modelId="{B1C843C0-7516-8D4F-9E27-92B54D36E903}" type="pres">
      <dgm:prSet presAssocID="{7E549080-8865-354F-92C4-55972DA3DD3D}" presName="parentText" presStyleLbl="node1" presStyleIdx="3" presStyleCnt="6">
        <dgm:presLayoutVars>
          <dgm:chMax val="0"/>
          <dgm:bulletEnabled val="1"/>
        </dgm:presLayoutVars>
      </dgm:prSet>
      <dgm:spPr/>
    </dgm:pt>
    <dgm:pt modelId="{74CA21F6-5D40-E946-8AD5-10FE2BF9B703}" type="pres">
      <dgm:prSet presAssocID="{06A7BB13-985B-564F-A442-BBCDDA4D1410}" presName="spacer" presStyleCnt="0"/>
      <dgm:spPr/>
    </dgm:pt>
    <dgm:pt modelId="{32D9FACC-52B5-9A40-9956-58DC0F0D8ED6}" type="pres">
      <dgm:prSet presAssocID="{112745FE-A563-E546-8D34-2DD9788671A6}" presName="parentText" presStyleLbl="node1" presStyleIdx="4" presStyleCnt="6">
        <dgm:presLayoutVars>
          <dgm:chMax val="0"/>
          <dgm:bulletEnabled val="1"/>
        </dgm:presLayoutVars>
      </dgm:prSet>
      <dgm:spPr/>
    </dgm:pt>
    <dgm:pt modelId="{271E5222-5833-F34E-86B0-E64602BA9DE1}" type="pres">
      <dgm:prSet presAssocID="{4A86C5B8-70A0-294C-88C4-8128C1F7DDE0}" presName="spacer" presStyleCnt="0"/>
      <dgm:spPr/>
    </dgm:pt>
    <dgm:pt modelId="{CB340638-4A55-204A-B124-1C262C39F287}" type="pres">
      <dgm:prSet presAssocID="{E84F2E42-A6F0-854C-B9B0-B93A089D93B1}" presName="parentText" presStyleLbl="node1" presStyleIdx="5" presStyleCnt="6">
        <dgm:presLayoutVars>
          <dgm:chMax val="0"/>
          <dgm:bulletEnabled val="1"/>
        </dgm:presLayoutVars>
      </dgm:prSet>
      <dgm:spPr/>
    </dgm:pt>
  </dgm:ptLst>
  <dgm:cxnLst>
    <dgm:cxn modelId="{587C4002-6B5C-994B-B965-4C89EB5D86AE}" srcId="{832CA9D4-34CD-4693-B118-539983E4519C}" destId="{7E549080-8865-354F-92C4-55972DA3DD3D}" srcOrd="3" destOrd="0" parTransId="{88958141-4BB6-6F44-9D8B-D46B31D19BF0}" sibTransId="{06A7BB13-985B-564F-A442-BBCDDA4D1410}"/>
    <dgm:cxn modelId="{EE605114-3F63-F443-B8E0-CCE8BE5E88AB}" type="presOf" srcId="{D5DFFC3D-97C8-D848-BDF9-028596C3F9C4}" destId="{A08DA35E-88B1-4D47-BC11-0A2FC8DB13EA}" srcOrd="0" destOrd="0" presId="urn:microsoft.com/office/officeart/2005/8/layout/vList2"/>
    <dgm:cxn modelId="{EDC5572E-C5B8-FC4A-A823-72E86EB1DAEE}" type="presOf" srcId="{8D4B6249-C790-674B-8F5F-24A2D664D127}" destId="{370B0EDC-B982-8E42-89F5-4B3EAE051379}" srcOrd="0" destOrd="0" presId="urn:microsoft.com/office/officeart/2005/8/layout/vList2"/>
    <dgm:cxn modelId="{F51A3C39-3CCB-0C48-B40C-AC9053E51359}" type="presOf" srcId="{112745FE-A563-E546-8D34-2DD9788671A6}" destId="{32D9FACC-52B5-9A40-9956-58DC0F0D8ED6}" srcOrd="0" destOrd="0" presId="urn:microsoft.com/office/officeart/2005/8/layout/vList2"/>
    <dgm:cxn modelId="{DD53AA3A-64DF-6E46-BC06-5B63590C573D}" srcId="{832CA9D4-34CD-4693-B118-539983E4519C}" destId="{112745FE-A563-E546-8D34-2DD9788671A6}" srcOrd="4" destOrd="0" parTransId="{CB78D011-D413-B04B-9B74-0DA829D6CF16}" sibTransId="{4A86C5B8-70A0-294C-88C4-8128C1F7DDE0}"/>
    <dgm:cxn modelId="{D5093344-C516-164A-9C21-1EFB7DECB607}" srcId="{832CA9D4-34CD-4693-B118-539983E4519C}" destId="{D5DFFC3D-97C8-D848-BDF9-028596C3F9C4}" srcOrd="2" destOrd="0" parTransId="{068DB6B0-E736-3B4B-91AA-D7D11E58BBC1}" sibTransId="{98BEF9F8-FF1C-1B4A-99A1-C1B4A1CFC598}"/>
    <dgm:cxn modelId="{2CB4624A-20FA-4E4A-BFDD-EE9328A8CD23}" type="presOf" srcId="{8F4FE74A-A005-496A-9EBE-E1E6AAA52D9F}" destId="{41C04D8A-8A47-2F4C-92D7-628D5A8E3CEC}" srcOrd="0" destOrd="0" presId="urn:microsoft.com/office/officeart/2005/8/layout/vList2"/>
    <dgm:cxn modelId="{2CEC854A-678E-AA4B-9863-3956F9B6D724}" type="presOf" srcId="{E84F2E42-A6F0-854C-B9B0-B93A089D93B1}" destId="{CB340638-4A55-204A-B124-1C262C39F287}" srcOrd="0" destOrd="0" presId="urn:microsoft.com/office/officeart/2005/8/layout/vList2"/>
    <dgm:cxn modelId="{C5F91E4B-971B-494B-A3F1-7DD577A36EF0}" type="presOf" srcId="{7E549080-8865-354F-92C4-55972DA3DD3D}" destId="{B1C843C0-7516-8D4F-9E27-92B54D36E903}" srcOrd="0" destOrd="0" presId="urn:microsoft.com/office/officeart/2005/8/layout/vList2"/>
    <dgm:cxn modelId="{86BBF87F-EC1F-4E51-967C-1A9962F1BD0B}" srcId="{832CA9D4-34CD-4693-B118-539983E4519C}" destId="{8F4FE74A-A005-496A-9EBE-E1E6AAA52D9F}" srcOrd="0" destOrd="0" parTransId="{ADCF225B-6BEF-4F75-9307-105AC692E818}" sibTransId="{7E1332CC-2AB1-4F79-9576-C9599D4064B9}"/>
    <dgm:cxn modelId="{12DD8AA3-51B1-084B-B03C-BCD6A6585D49}" srcId="{832CA9D4-34CD-4693-B118-539983E4519C}" destId="{8D4B6249-C790-674B-8F5F-24A2D664D127}" srcOrd="1" destOrd="0" parTransId="{BC5A7407-830C-B646-B1CB-1B84D8F63CFD}" sibTransId="{DB4B53B7-CF78-1346-8445-9AA3F6ED7057}"/>
    <dgm:cxn modelId="{7EDF49D0-AB85-1B4B-9B16-6751D11EDD8C}" srcId="{832CA9D4-34CD-4693-B118-539983E4519C}" destId="{E84F2E42-A6F0-854C-B9B0-B93A089D93B1}" srcOrd="5" destOrd="0" parTransId="{6AF95CD9-141B-874D-B60D-E1DC6B5045E6}" sibTransId="{12D43243-24C0-354E-B1CA-7D0B089347A6}"/>
    <dgm:cxn modelId="{838F6BD0-67FD-FA41-B269-9B727BD6FE51}" type="presOf" srcId="{832CA9D4-34CD-4693-B118-539983E4519C}" destId="{ACC638AC-6EC0-EA46-9B09-87ECBB99AA37}" srcOrd="0" destOrd="0" presId="urn:microsoft.com/office/officeart/2005/8/layout/vList2"/>
    <dgm:cxn modelId="{0E45E360-E635-0B42-82CD-44A52F17056A}" type="presParOf" srcId="{ACC638AC-6EC0-EA46-9B09-87ECBB99AA37}" destId="{41C04D8A-8A47-2F4C-92D7-628D5A8E3CEC}" srcOrd="0" destOrd="0" presId="urn:microsoft.com/office/officeart/2005/8/layout/vList2"/>
    <dgm:cxn modelId="{679183EF-7D0D-1346-AAE1-5E6B39078265}" type="presParOf" srcId="{ACC638AC-6EC0-EA46-9B09-87ECBB99AA37}" destId="{B573BF6E-AE0D-1848-91C6-4D2AEE8EFA3E}" srcOrd="1" destOrd="0" presId="urn:microsoft.com/office/officeart/2005/8/layout/vList2"/>
    <dgm:cxn modelId="{C3AF979A-0E33-5D4A-BD29-B4A4367324AC}" type="presParOf" srcId="{ACC638AC-6EC0-EA46-9B09-87ECBB99AA37}" destId="{370B0EDC-B982-8E42-89F5-4B3EAE051379}" srcOrd="2" destOrd="0" presId="urn:microsoft.com/office/officeart/2005/8/layout/vList2"/>
    <dgm:cxn modelId="{7B793554-72CF-AD43-A192-47622027C456}" type="presParOf" srcId="{ACC638AC-6EC0-EA46-9B09-87ECBB99AA37}" destId="{F4DE03D2-32AA-994B-920B-53CD30536E77}" srcOrd="3" destOrd="0" presId="urn:microsoft.com/office/officeart/2005/8/layout/vList2"/>
    <dgm:cxn modelId="{AF7E988E-5926-4348-9E89-70CD54DDADEC}" type="presParOf" srcId="{ACC638AC-6EC0-EA46-9B09-87ECBB99AA37}" destId="{A08DA35E-88B1-4D47-BC11-0A2FC8DB13EA}" srcOrd="4" destOrd="0" presId="urn:microsoft.com/office/officeart/2005/8/layout/vList2"/>
    <dgm:cxn modelId="{7B3A0DEE-D5FB-324B-867D-76DEAC84B179}" type="presParOf" srcId="{ACC638AC-6EC0-EA46-9B09-87ECBB99AA37}" destId="{3D7B25AD-E9F9-FE4B-8CA0-7117BFCC8082}" srcOrd="5" destOrd="0" presId="urn:microsoft.com/office/officeart/2005/8/layout/vList2"/>
    <dgm:cxn modelId="{299D9CED-6EFE-B14F-B4DD-598886575FC2}" type="presParOf" srcId="{ACC638AC-6EC0-EA46-9B09-87ECBB99AA37}" destId="{B1C843C0-7516-8D4F-9E27-92B54D36E903}" srcOrd="6" destOrd="0" presId="urn:microsoft.com/office/officeart/2005/8/layout/vList2"/>
    <dgm:cxn modelId="{FC51CB4E-C6DF-534D-A797-B5AEB5D82E7C}" type="presParOf" srcId="{ACC638AC-6EC0-EA46-9B09-87ECBB99AA37}" destId="{74CA21F6-5D40-E946-8AD5-10FE2BF9B703}" srcOrd="7" destOrd="0" presId="urn:microsoft.com/office/officeart/2005/8/layout/vList2"/>
    <dgm:cxn modelId="{78B37051-97F0-D54D-A36E-D09D0D8793ED}" type="presParOf" srcId="{ACC638AC-6EC0-EA46-9B09-87ECBB99AA37}" destId="{32D9FACC-52B5-9A40-9956-58DC0F0D8ED6}" srcOrd="8" destOrd="0" presId="urn:microsoft.com/office/officeart/2005/8/layout/vList2"/>
    <dgm:cxn modelId="{29C7FA92-1B41-7E45-AEF5-58AAC4CE060F}" type="presParOf" srcId="{ACC638AC-6EC0-EA46-9B09-87ECBB99AA37}" destId="{271E5222-5833-F34E-86B0-E64602BA9DE1}" srcOrd="9" destOrd="0" presId="urn:microsoft.com/office/officeart/2005/8/layout/vList2"/>
    <dgm:cxn modelId="{35F4ED34-7253-5043-9B92-B0EFC45EB276}" type="presParOf" srcId="{ACC638AC-6EC0-EA46-9B09-87ECBB99AA37}" destId="{CB340638-4A55-204A-B124-1C262C39F28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04D8A-8A47-2F4C-92D7-628D5A8E3CEC}">
      <dsp:nvSpPr>
        <dsp:cNvPr id="0" name=""/>
        <dsp:cNvSpPr/>
      </dsp:nvSpPr>
      <dsp:spPr>
        <a:xfrm>
          <a:off x="0" y="865829"/>
          <a:ext cx="6253721" cy="5036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u="none" kern="1200" dirty="0"/>
            <a:t>Introduction</a:t>
          </a:r>
          <a:endParaRPr lang="en-US" sz="2100" kern="1200" dirty="0"/>
        </a:p>
      </dsp:txBody>
      <dsp:txXfrm>
        <a:off x="24588" y="890417"/>
        <a:ext cx="6204545" cy="454509"/>
      </dsp:txXfrm>
    </dsp:sp>
    <dsp:sp modelId="{370B0EDC-B982-8E42-89F5-4B3EAE051379}">
      <dsp:nvSpPr>
        <dsp:cNvPr id="0" name=""/>
        <dsp:cNvSpPr/>
      </dsp:nvSpPr>
      <dsp:spPr>
        <a:xfrm>
          <a:off x="0" y="1429994"/>
          <a:ext cx="6253721" cy="503685"/>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u="none" kern="1200"/>
            <a:t>What </a:t>
          </a:r>
          <a:r>
            <a:rPr lang="en-US" sz="2100" b="0" i="0" u="none" kern="1200" dirty="0"/>
            <a:t>is Leadership</a:t>
          </a:r>
          <a:endParaRPr lang="en-US" sz="2100" kern="1200" dirty="0"/>
        </a:p>
      </dsp:txBody>
      <dsp:txXfrm>
        <a:off x="24588" y="1454582"/>
        <a:ext cx="6204545" cy="454509"/>
      </dsp:txXfrm>
    </dsp:sp>
    <dsp:sp modelId="{A08DA35E-88B1-4D47-BC11-0A2FC8DB13EA}">
      <dsp:nvSpPr>
        <dsp:cNvPr id="0" name=""/>
        <dsp:cNvSpPr/>
      </dsp:nvSpPr>
      <dsp:spPr>
        <a:xfrm>
          <a:off x="0" y="1994160"/>
          <a:ext cx="6253721" cy="503685"/>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b="0" i="0" u="none" kern="1200" dirty="0"/>
            <a:t>The Difference Between Leadership and Management</a:t>
          </a:r>
        </a:p>
      </dsp:txBody>
      <dsp:txXfrm>
        <a:off x="24588" y="2018748"/>
        <a:ext cx="6204545" cy="454509"/>
      </dsp:txXfrm>
    </dsp:sp>
    <dsp:sp modelId="{B1C843C0-7516-8D4F-9E27-92B54D36E903}">
      <dsp:nvSpPr>
        <dsp:cNvPr id="0" name=""/>
        <dsp:cNvSpPr/>
      </dsp:nvSpPr>
      <dsp:spPr>
        <a:xfrm>
          <a:off x="0" y="2558325"/>
          <a:ext cx="6253721" cy="503685"/>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b="0" i="0" u="none" kern="1200" dirty="0"/>
            <a:t>Why I Chose Leadership</a:t>
          </a:r>
        </a:p>
      </dsp:txBody>
      <dsp:txXfrm>
        <a:off x="24588" y="2582913"/>
        <a:ext cx="6204545" cy="454509"/>
      </dsp:txXfrm>
    </dsp:sp>
    <dsp:sp modelId="{32D9FACC-52B5-9A40-9956-58DC0F0D8ED6}">
      <dsp:nvSpPr>
        <dsp:cNvPr id="0" name=""/>
        <dsp:cNvSpPr/>
      </dsp:nvSpPr>
      <dsp:spPr>
        <a:xfrm>
          <a:off x="0" y="3122489"/>
          <a:ext cx="6253721" cy="503685"/>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b="0" i="0" u="none" kern="1200" dirty="0"/>
            <a:t>What Really Happens When You Become a Leader</a:t>
          </a:r>
        </a:p>
      </dsp:txBody>
      <dsp:txXfrm>
        <a:off x="24588" y="3147077"/>
        <a:ext cx="6204545" cy="454509"/>
      </dsp:txXfrm>
    </dsp:sp>
    <dsp:sp modelId="{CB340638-4A55-204A-B124-1C262C39F287}">
      <dsp:nvSpPr>
        <dsp:cNvPr id="0" name=""/>
        <dsp:cNvSpPr/>
      </dsp:nvSpPr>
      <dsp:spPr>
        <a:xfrm>
          <a:off x="0" y="3686655"/>
          <a:ext cx="6253721" cy="50368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b="0" i="0" u="none" kern="1200" dirty="0"/>
            <a:t>Getting Ready for Leadership</a:t>
          </a:r>
        </a:p>
      </dsp:txBody>
      <dsp:txXfrm>
        <a:off x="24588" y="3711243"/>
        <a:ext cx="6204545" cy="4545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21B8B-00AD-A747-8DB8-0E69FC3A653A}" type="datetimeFigureOut">
              <a:rPr lang="en-US" smtClean="0"/>
              <a:t>8/5/22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8CD7E-1197-9041-9EA9-3B1097BE463D}" type="slidenum">
              <a:rPr lang="en-US" smtClean="0"/>
              <a:t>‹#›</a:t>
            </a:fld>
            <a:endParaRPr lang="en-US"/>
          </a:p>
        </p:txBody>
      </p:sp>
    </p:spTree>
    <p:extLst>
      <p:ext uri="{BB962C8B-B14F-4D97-AF65-F5344CB8AC3E}">
        <p14:creationId xmlns:p14="http://schemas.microsoft.com/office/powerpoint/2010/main" val="280742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a:t>
            </a:fld>
            <a:endParaRPr lang="en-US"/>
          </a:p>
        </p:txBody>
      </p:sp>
    </p:spTree>
    <p:extLst>
      <p:ext uri="{BB962C8B-B14F-4D97-AF65-F5344CB8AC3E}">
        <p14:creationId xmlns:p14="http://schemas.microsoft.com/office/powerpoint/2010/main" val="1377603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Not just any ole person or program either. Find a person or program that will give you targeted advice and activities.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me I was able to distill down what I was offering and why it was a recipe for success.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 still use a lot of what I learned from that program and those experiences as I mentor and coach people today.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11</a:t>
            </a:fld>
            <a:endParaRPr lang="en-US"/>
          </a:p>
        </p:txBody>
      </p:sp>
    </p:spTree>
    <p:extLst>
      <p:ext uri="{BB962C8B-B14F-4D97-AF65-F5344CB8AC3E}">
        <p14:creationId xmlns:p14="http://schemas.microsoft.com/office/powerpoint/2010/main" val="3925746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Yay for me, I become a leader - what happens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the crux of my presentation and is full of tips, busted myths and realities of being a leader.</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12</a:t>
            </a:fld>
            <a:endParaRPr lang="en-US"/>
          </a:p>
        </p:txBody>
      </p:sp>
    </p:spTree>
    <p:extLst>
      <p:ext uri="{BB962C8B-B14F-4D97-AF65-F5344CB8AC3E}">
        <p14:creationId xmlns:p14="http://schemas.microsoft.com/office/powerpoint/2010/main" val="1649551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Tip: Get organized.</a:t>
            </a:r>
            <a:endParaRPr lang="en-US" b="1" dirty="0">
              <a:effectLst/>
            </a:endParaRPr>
          </a:p>
          <a:p>
            <a:pPr rtl="0"/>
            <a:r>
              <a:rPr lang="en-US" sz="1200" b="0" i="0" u="none" strike="noStrike" kern="1200" dirty="0">
                <a:solidFill>
                  <a:schemeClr val="tx1"/>
                </a:solidFill>
                <a:effectLst/>
                <a:latin typeface="+mn-lt"/>
                <a:ea typeface="+mn-ea"/>
                <a:cs typeface="+mn-cs"/>
              </a:rPr>
              <a:t> - : get organized really fast : have to be organized</a:t>
            </a:r>
            <a:endParaRPr lang="en-US" b="0" dirty="0">
              <a:effectLst/>
            </a:endParaRPr>
          </a:p>
          <a:p>
            <a:pPr rtl="0"/>
            <a:r>
              <a:rPr lang="en-US" sz="1200" b="0" i="0" u="none" strike="noStrike" kern="1200" dirty="0">
                <a:solidFill>
                  <a:schemeClr val="tx1"/>
                </a:solidFill>
                <a:effectLst/>
                <a:latin typeface="+mn-lt"/>
                <a:ea typeface="+mn-ea"/>
                <a:cs typeface="+mn-cs"/>
              </a:rPr>
              <a:t>- ; same for priority :</a:t>
            </a:r>
            <a:endParaRPr lang="en-US" b="0" dirty="0">
              <a:effectLst/>
            </a:endParaRPr>
          </a:p>
          <a:p>
            <a:pPr marL="171450" indent="-171450" rtl="0">
              <a:buFontTx/>
              <a:buChar char="-"/>
            </a:pPr>
            <a:r>
              <a:rPr lang="en-US" sz="1200" b="0" i="0" u="none" strike="noStrike" kern="1200" dirty="0">
                <a:solidFill>
                  <a:schemeClr val="tx1"/>
                </a:solidFill>
                <a:effectLst/>
                <a:latin typeface="+mn-lt"/>
                <a:ea typeface="+mn-ea"/>
                <a:cs typeface="+mn-cs"/>
              </a:rPr>
              <a:t>: advice for new and seasoned leaders :</a:t>
            </a:r>
          </a:p>
          <a:p>
            <a:pPr marL="171450" indent="-171450" rtl="0">
              <a:buFontTx/>
              <a:buChar char="-"/>
            </a:pPr>
            <a:r>
              <a:rPr lang="en-US" sz="1200" b="0" i="0" u="none" strike="noStrike" kern="1200" dirty="0">
                <a:solidFill>
                  <a:schemeClr val="tx1"/>
                </a:solidFill>
                <a:effectLst/>
                <a:latin typeface="+mn-lt"/>
                <a:ea typeface="+mn-ea"/>
                <a:cs typeface="+mn-cs"/>
              </a:rPr>
              <a:t>Manager your time and priorities</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What got you there will likely not keep you there.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 fact, I felt quite inadequate. Everything shifts from what you used to know…</a:t>
            </a:r>
          </a:p>
          <a:p>
            <a:pPr rtl="0"/>
            <a:r>
              <a:rPr lang="en-US" sz="1200" b="0" i="0" u="none" strike="noStrike" kern="1200" dirty="0">
                <a:solidFill>
                  <a:schemeClr val="tx1"/>
                </a:solidFill>
                <a:effectLst/>
                <a:latin typeface="+mn-lt"/>
                <a:ea typeface="+mn-ea"/>
                <a:cs typeface="+mn-cs"/>
              </a:rPr>
              <a:t>It’s just time to learn new stuff / tools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My next tip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13</a:t>
            </a:fld>
            <a:endParaRPr lang="en-US"/>
          </a:p>
        </p:txBody>
      </p:sp>
    </p:spTree>
    <p:extLst>
      <p:ext uri="{BB962C8B-B14F-4D97-AF65-F5344CB8AC3E}">
        <p14:creationId xmlns:p14="http://schemas.microsoft.com/office/powerpoint/2010/main" val="3318404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Stress is a decision; an emotion</a:t>
            </a:r>
          </a:p>
          <a:p>
            <a:pPr rtl="0" fontAlgn="base"/>
            <a:r>
              <a:rPr lang="en-US" sz="1200" b="0" i="0" u="none" strike="noStrike" kern="1200" dirty="0">
                <a:solidFill>
                  <a:schemeClr val="tx1"/>
                </a:solidFill>
                <a:effectLst/>
                <a:latin typeface="+mn-lt"/>
                <a:ea typeface="+mn-ea"/>
                <a:cs typeface="+mn-cs"/>
              </a:rPr>
              <a:t>Don’t focus on how you might mess up</a:t>
            </a:r>
          </a:p>
          <a:p>
            <a:pPr rtl="0" fontAlgn="base"/>
            <a:r>
              <a:rPr lang="en-US" sz="1200" b="0" i="0" u="none" strike="noStrike" kern="1200" dirty="0">
                <a:solidFill>
                  <a:schemeClr val="tx1"/>
                </a:solidFill>
                <a:effectLst/>
                <a:latin typeface="+mn-lt"/>
                <a:ea typeface="+mn-ea"/>
                <a:cs typeface="+mn-cs"/>
              </a:rPr>
              <a:t>Don’t overcompensate because of feeling inadequate</a:t>
            </a:r>
          </a:p>
          <a:p>
            <a:pPr rtl="0" fontAlgn="base"/>
            <a:r>
              <a:rPr lang="en-US" sz="1200" b="0" i="0" u="none" strike="noStrike" kern="1200" dirty="0">
                <a:solidFill>
                  <a:schemeClr val="tx1"/>
                </a:solidFill>
                <a:effectLst/>
                <a:latin typeface="+mn-lt"/>
                <a:ea typeface="+mn-ea"/>
                <a:cs typeface="+mn-cs"/>
              </a:rPr>
              <a:t>Remorse for leaving a good thing, leaving old team in a lurch - were disbanded</a:t>
            </a:r>
          </a:p>
          <a:p>
            <a:endParaRPr lang="en-US" dirty="0"/>
          </a:p>
          <a:p>
            <a:pPr rtl="0"/>
            <a:r>
              <a:rPr lang="en-US" sz="1200" b="0" i="0" u="none" strike="noStrike" kern="1200" dirty="0">
                <a:solidFill>
                  <a:schemeClr val="tx1"/>
                </a:solidFill>
                <a:effectLst/>
                <a:latin typeface="+mn-lt"/>
                <a:ea typeface="+mn-ea"/>
                <a:cs typeface="+mn-cs"/>
              </a:rPr>
              <a:t>There will be highs and lows? Remember that vision, your why – let it sustain you and if it can not, work on getting one that can</a:t>
            </a:r>
            <a:endParaRPr lang="en-US" b="0" dirty="0">
              <a:effectLst/>
            </a:endParaRPr>
          </a:p>
          <a:p>
            <a:endParaRPr lang="en-US" dirty="0"/>
          </a:p>
          <a:p>
            <a:r>
              <a:rPr lang="en-US" dirty="0"/>
              <a:t>I had to let someone go, had my right arm leave the company, my top engineers and SMEs leave the team and company</a:t>
            </a:r>
            <a:br>
              <a:rPr lang="en-US" dirty="0"/>
            </a:br>
            <a:endParaRPr lang="en-US" dirty="0"/>
          </a:p>
          <a:p>
            <a:r>
              <a:rPr lang="en-US" dirty="0"/>
              <a:t>It became super obvious that it was going to take more to be a leader than just the title</a:t>
            </a:r>
          </a:p>
        </p:txBody>
      </p:sp>
      <p:sp>
        <p:nvSpPr>
          <p:cNvPr id="4" name="Slide Number Placeholder 3"/>
          <p:cNvSpPr>
            <a:spLocks noGrp="1"/>
          </p:cNvSpPr>
          <p:nvPr>
            <p:ph type="sldNum" sz="quarter" idx="5"/>
          </p:nvPr>
        </p:nvSpPr>
        <p:spPr/>
        <p:txBody>
          <a:bodyPr/>
          <a:lstStyle/>
          <a:p>
            <a:fld id="{9F48CD7E-1197-9041-9EA9-3B1097BE463D}" type="slidenum">
              <a:rPr lang="en-US" smtClean="0"/>
              <a:t>14</a:t>
            </a:fld>
            <a:endParaRPr lang="en-US"/>
          </a:p>
        </p:txBody>
      </p:sp>
    </p:spTree>
    <p:extLst>
      <p:ext uri="{BB962C8B-B14F-4D97-AF65-F5344CB8AC3E}">
        <p14:creationId xmlns:p14="http://schemas.microsoft.com/office/powerpoint/2010/main" val="3484139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 leadership does not come from position, but from one's consistent influence and continuous achievement.  </a:t>
            </a:r>
          </a:p>
          <a:p>
            <a:endParaRPr lang="en-US" dirty="0"/>
          </a:p>
          <a:p>
            <a:r>
              <a:rPr lang="en-US" dirty="0"/>
              <a:t>Sometimes people get promoted due to tenure or to account for salary bands, but that is actually quite counter productive</a:t>
            </a:r>
          </a:p>
          <a:p>
            <a:endParaRPr lang="en-US" dirty="0"/>
          </a:p>
          <a:p>
            <a:r>
              <a:rPr lang="en-US" dirty="0"/>
              <a:t>Being a leader takes a lot of work. I sometimes had to fight the temptation to feel a little like I had arrived, but it took some time to become their leader even if I knew what it took to be a leader.</a:t>
            </a:r>
          </a:p>
        </p:txBody>
      </p:sp>
      <p:sp>
        <p:nvSpPr>
          <p:cNvPr id="4" name="Slide Number Placeholder 3"/>
          <p:cNvSpPr>
            <a:spLocks noGrp="1"/>
          </p:cNvSpPr>
          <p:nvPr>
            <p:ph type="sldNum" sz="quarter" idx="5"/>
          </p:nvPr>
        </p:nvSpPr>
        <p:spPr/>
        <p:txBody>
          <a:bodyPr/>
          <a:lstStyle/>
          <a:p>
            <a:fld id="{9F48CD7E-1197-9041-9EA9-3B1097BE463D}" type="slidenum">
              <a:rPr lang="en-US" smtClean="0"/>
              <a:t>15</a:t>
            </a:fld>
            <a:endParaRPr lang="en-US"/>
          </a:p>
        </p:txBody>
      </p:sp>
    </p:spTree>
    <p:extLst>
      <p:ext uri="{BB962C8B-B14F-4D97-AF65-F5344CB8AC3E}">
        <p14:creationId xmlns:p14="http://schemas.microsoft.com/office/powerpoint/2010/main" val="1873382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16</a:t>
            </a:fld>
            <a:endParaRPr lang="en-US"/>
          </a:p>
        </p:txBody>
      </p:sp>
    </p:spTree>
    <p:extLst>
      <p:ext uri="{BB962C8B-B14F-4D97-AF65-F5344CB8AC3E}">
        <p14:creationId xmlns:p14="http://schemas.microsoft.com/office/powerpoint/2010/main" val="405474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Reality</a:t>
            </a:r>
            <a:endParaRPr lang="en-US" b="0" dirty="0">
              <a:effectLst/>
            </a:endParaRPr>
          </a:p>
          <a:p>
            <a:pPr rtl="0"/>
            <a:r>
              <a:rPr lang="en-US" sz="1200" b="0" i="0" u="none" strike="noStrike" kern="1200" dirty="0">
                <a:solidFill>
                  <a:schemeClr val="tx1"/>
                </a:solidFill>
                <a:effectLst/>
                <a:latin typeface="+mn-lt"/>
                <a:ea typeface="+mn-ea"/>
                <a:cs typeface="+mn-cs"/>
              </a:rPr>
              <a:t>Your time is not yours, almost ever.</a:t>
            </a:r>
            <a:endParaRPr lang="en-US" b="0" dirty="0">
              <a:effectLst/>
            </a:endParaRPr>
          </a:p>
          <a:p>
            <a:pPr rtl="0"/>
            <a:r>
              <a:rPr lang="en-US" sz="1200" b="0" i="0" u="none" strike="noStrike" kern="1200" dirty="0">
                <a:solidFill>
                  <a:schemeClr val="tx1"/>
                </a:solidFill>
                <a:effectLst/>
                <a:latin typeface="+mn-lt"/>
                <a:ea typeface="+mn-ea"/>
                <a:cs typeface="+mn-cs"/>
              </a:rPr>
              <a:t>But stress is a decision, it’s an emotion that you can choose to embrace or not. Stress never changes the situation, it changes how you respond to the situation.</a:t>
            </a:r>
          </a:p>
          <a:p>
            <a:pPr rtl="0"/>
            <a:r>
              <a:rPr lang="en-US" sz="1200" b="0" i="0" u="none" strike="noStrike" kern="1200" dirty="0">
                <a:solidFill>
                  <a:schemeClr val="tx1"/>
                </a:solidFill>
                <a:effectLst/>
                <a:latin typeface="+mn-lt"/>
                <a:ea typeface="+mn-ea"/>
                <a:cs typeface="+mn-cs"/>
              </a:rPr>
              <a:t>Time management is crucial. </a:t>
            </a:r>
          </a:p>
          <a:p>
            <a:pPr rtl="0"/>
            <a:r>
              <a:rPr lang="en-US" sz="1200" b="0" i="0" u="none" strike="noStrike" kern="1200" dirty="0">
                <a:solidFill>
                  <a:schemeClr val="tx1"/>
                </a:solidFill>
                <a:effectLst/>
                <a:latin typeface="+mn-lt"/>
                <a:ea typeface="+mn-ea"/>
                <a:cs typeface="+mn-cs"/>
              </a:rPr>
              <a:t>You have to </a:t>
            </a:r>
            <a:r>
              <a:rPr lang="en-US" sz="1200" b="0" i="0" kern="1200" dirty="0">
                <a:solidFill>
                  <a:schemeClr val="tx1"/>
                </a:solidFill>
                <a:effectLst/>
                <a:latin typeface="+mn-lt"/>
                <a:ea typeface="+mn-ea"/>
                <a:cs typeface="+mn-cs"/>
              </a:rPr>
              <a:t>learn to say no, delegate, negotiate, prioritize But Then be transparent and honest with yourself and those around you</a:t>
            </a:r>
          </a:p>
          <a:p>
            <a:pPr rtl="0"/>
            <a:r>
              <a:rPr lang="en-US" sz="1200" b="0" i="0" kern="1200" dirty="0">
                <a:solidFill>
                  <a:schemeClr val="tx1"/>
                </a:solidFill>
                <a:effectLst/>
                <a:latin typeface="+mn-lt"/>
                <a:ea typeface="+mn-ea"/>
                <a:cs typeface="+mn-cs"/>
              </a:rPr>
              <a:t>That doesn’t mean throwing your hands up and throwing the towel in but even as a leader you are part of a team… if not… please visit the Rocket booth</a:t>
            </a:r>
          </a:p>
          <a:p>
            <a:pPr rtl="0"/>
            <a:r>
              <a:rPr lang="en-US" sz="1200" b="0" i="0" kern="1200" dirty="0">
                <a:solidFill>
                  <a:schemeClr val="tx1"/>
                </a:solidFill>
                <a:effectLst/>
                <a:latin typeface="+mn-lt"/>
                <a:ea typeface="+mn-ea"/>
                <a:cs typeface="+mn-cs"/>
              </a:rPr>
              <a:t>Even if you have Learned the skills and value of Persuasion and influence... it has to be put into practice </a:t>
            </a:r>
          </a:p>
          <a:p>
            <a:pPr rtl="0" fontAlgn="base"/>
            <a:r>
              <a:rPr lang="en-US" sz="1200" b="0" i="0" kern="1200" dirty="0">
                <a:solidFill>
                  <a:schemeClr val="tx1"/>
                </a:solidFill>
                <a:effectLst/>
                <a:latin typeface="+mn-lt"/>
                <a:ea typeface="+mn-ea"/>
                <a:cs typeface="+mn-cs"/>
              </a:rPr>
              <a:t>the how, the what and the why of Asking the right questions -  </a:t>
            </a:r>
          </a:p>
          <a:p>
            <a:pPr rtl="0" fontAlgn="base"/>
            <a:r>
              <a:rPr lang="en-US" sz="1200" b="0" i="0" kern="1200" dirty="0">
                <a:solidFill>
                  <a:schemeClr val="tx1"/>
                </a:solidFill>
                <a:effectLst/>
                <a:latin typeface="+mn-lt"/>
                <a:ea typeface="+mn-ea"/>
                <a:cs typeface="+mn-cs"/>
              </a:rPr>
              <a:t>How to successfully Encouraging ownership</a:t>
            </a:r>
          </a:p>
          <a:p>
            <a:pPr rtl="0" fontAlgn="base"/>
            <a:r>
              <a:rPr lang="en-US" sz="1200" b="0" i="0" kern="1200" dirty="0">
                <a:solidFill>
                  <a:schemeClr val="tx1"/>
                </a:solidFill>
                <a:effectLst/>
                <a:latin typeface="+mn-lt"/>
                <a:ea typeface="+mn-ea"/>
                <a:cs typeface="+mn-cs"/>
              </a:rPr>
              <a:t>All these things are going to be crucial to navigate and survive the demands on your time.</a:t>
            </a:r>
          </a:p>
          <a:p>
            <a:pPr rtl="0"/>
            <a:endParaRPr lang="en-US" b="0" dirty="0">
              <a:effectLst/>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17</a:t>
            </a:fld>
            <a:endParaRPr lang="en-US"/>
          </a:p>
        </p:txBody>
      </p:sp>
    </p:spTree>
    <p:extLst>
      <p:ext uri="{BB962C8B-B14F-4D97-AF65-F5344CB8AC3E}">
        <p14:creationId xmlns:p14="http://schemas.microsoft.com/office/powerpoint/2010/main" val="177554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18</a:t>
            </a:fld>
            <a:endParaRPr lang="en-US"/>
          </a:p>
        </p:txBody>
      </p:sp>
    </p:spTree>
    <p:extLst>
      <p:ext uri="{BB962C8B-B14F-4D97-AF65-F5344CB8AC3E}">
        <p14:creationId xmlns:p14="http://schemas.microsoft.com/office/powerpoint/2010/main" val="1688539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When/how the rubber meets the road for the first time is rarely as predictable as you’d hope.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You’ve done the research and prep to get the position, you’re aware of the challenges, you understand the mission, now you just have to execute.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Except now you’re the leader and not the doer. Great leaders DO a ton, but being a doer the way we typically think about it is no longer your job. Which goes into the next expectation **</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19</a:t>
            </a:fld>
            <a:endParaRPr lang="en-US"/>
          </a:p>
        </p:txBody>
      </p:sp>
    </p:spTree>
    <p:extLst>
      <p:ext uri="{BB962C8B-B14F-4D97-AF65-F5344CB8AC3E}">
        <p14:creationId xmlns:p14="http://schemas.microsoft.com/office/powerpoint/2010/main" val="3502750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 is sometimes </a:t>
            </a:r>
            <a:r>
              <a:rPr lang="en-US" dirty="0" err="1"/>
              <a:t>romantisized</a:t>
            </a:r>
            <a:r>
              <a:rPr lang="en-US" dirty="0"/>
              <a:t> as a destination. X marks the spot where the treasure is.</a:t>
            </a:r>
          </a:p>
          <a:p>
            <a:endParaRPr lang="en-US" dirty="0"/>
          </a:p>
          <a:p>
            <a:r>
              <a:rPr lang="en-US" dirty="0"/>
              <a:t>Become a leader, check a box.</a:t>
            </a:r>
          </a:p>
          <a:p>
            <a:endParaRPr lang="en-US" dirty="0"/>
          </a:p>
          <a:p>
            <a:r>
              <a:rPr lang="en-US" dirty="0"/>
              <a:t>Collect accolades.</a:t>
            </a:r>
          </a:p>
        </p:txBody>
      </p:sp>
      <p:sp>
        <p:nvSpPr>
          <p:cNvPr id="4" name="Slide Number Placeholder 3"/>
          <p:cNvSpPr>
            <a:spLocks noGrp="1"/>
          </p:cNvSpPr>
          <p:nvPr>
            <p:ph type="sldNum" sz="quarter" idx="5"/>
          </p:nvPr>
        </p:nvSpPr>
        <p:spPr/>
        <p:txBody>
          <a:bodyPr/>
          <a:lstStyle/>
          <a:p>
            <a:fld id="{9F48CD7E-1197-9041-9EA9-3B1097BE463D}" type="slidenum">
              <a:rPr lang="en-US" smtClean="0"/>
              <a:t>20</a:t>
            </a:fld>
            <a:endParaRPr lang="en-US"/>
          </a:p>
        </p:txBody>
      </p:sp>
    </p:spTree>
    <p:extLst>
      <p:ext uri="{BB962C8B-B14F-4D97-AF65-F5344CB8AC3E}">
        <p14:creationId xmlns:p14="http://schemas.microsoft.com/office/powerpoint/2010/main" val="631115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3</a:t>
            </a:fld>
            <a:endParaRPr lang="en-US"/>
          </a:p>
        </p:txBody>
      </p:sp>
    </p:spTree>
    <p:extLst>
      <p:ext uri="{BB962C8B-B14F-4D97-AF65-F5344CB8AC3E}">
        <p14:creationId xmlns:p14="http://schemas.microsoft.com/office/powerpoint/2010/main" val="967354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Which doesn't always mean what you think...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it's not a call to not build yourself or use your skills, it's more about not seeing people and their career, activity, approach,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through your lens.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Congrats that you figured something out fast, maybe it's not the case for others,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your philosophy or approach may be great, you built it with time and experience, but be careful, your team now needs that same space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When I first became a TL I sat near silent for a long time, not out of fear or anything like that but I was actually observing and learning what problems needed my input and which ones did not.</a:t>
            </a:r>
          </a:p>
          <a:p>
            <a:pPr rtl="0"/>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You have to take time to build trust</a:t>
            </a:r>
          </a:p>
          <a:p>
            <a:pPr lvl="1" rtl="0" fontAlgn="base"/>
            <a:r>
              <a:rPr lang="en-US" sz="1200" b="0" i="0" u="none" strike="noStrike" kern="1200" dirty="0">
                <a:solidFill>
                  <a:schemeClr val="tx1"/>
                </a:solidFill>
                <a:effectLst/>
                <a:latin typeface="+mn-lt"/>
                <a:ea typeface="+mn-ea"/>
                <a:cs typeface="+mn-cs"/>
              </a:rPr>
              <a:t>Know what you know and own that</a:t>
            </a:r>
          </a:p>
          <a:p>
            <a:pPr lvl="1" rtl="0" fontAlgn="base"/>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Leaders make WAY too many assumptions especially in areas they are not experts</a:t>
            </a:r>
          </a:p>
          <a:p>
            <a:pPr lvl="2" rtl="0" fontAlgn="base"/>
            <a:r>
              <a:rPr lang="en-US" sz="1200" b="0" i="0" u="none" strike="noStrike" kern="1200" dirty="0">
                <a:solidFill>
                  <a:schemeClr val="tx1"/>
                </a:solidFill>
                <a:effectLst/>
                <a:latin typeface="+mn-lt"/>
                <a:ea typeface="+mn-ea"/>
                <a:cs typeface="+mn-cs"/>
              </a:rPr>
              <a:t>You can only look dumb if you open your mouth</a:t>
            </a:r>
          </a:p>
          <a:p>
            <a:pPr lvl="1" rtl="0" fontAlgn="base"/>
            <a:r>
              <a:rPr lang="en-US" sz="1200" b="0" i="0" u="none" strike="noStrike" kern="1200" dirty="0">
                <a:solidFill>
                  <a:schemeClr val="tx1"/>
                </a:solidFill>
                <a:effectLst/>
                <a:latin typeface="+mn-lt"/>
                <a:ea typeface="+mn-ea"/>
                <a:cs typeface="+mn-cs"/>
              </a:rPr>
              <a:t>Don’t damage they trust by overreaching and trying to solve all the problems in a day</a:t>
            </a:r>
          </a:p>
          <a:p>
            <a:pPr rtl="0"/>
            <a:endParaRPr lang="en-US" b="0" dirty="0">
              <a:effectLst/>
            </a:endParaRPr>
          </a:p>
          <a:p>
            <a:r>
              <a:rPr lang="en-US" dirty="0"/>
              <a:t>In the end, </a:t>
            </a:r>
          </a:p>
          <a:p>
            <a:r>
              <a:rPr lang="en-US" dirty="0"/>
              <a:t>I personally think there is treasure there, I just want you to know it's likely buried treasure.</a:t>
            </a:r>
          </a:p>
          <a:p>
            <a:br>
              <a:rPr lang="en-US" dirty="0"/>
            </a:b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21</a:t>
            </a:fld>
            <a:endParaRPr lang="en-US"/>
          </a:p>
        </p:txBody>
      </p:sp>
    </p:spTree>
    <p:extLst>
      <p:ext uri="{BB962C8B-B14F-4D97-AF65-F5344CB8AC3E}">
        <p14:creationId xmlns:p14="http://schemas.microsoft.com/office/powerpoint/2010/main" val="3416629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how, the what and the why of Asking the right questions - [self, others - don’t BS, tell me like I’m 5, engagement, buy-in, putting folks in your shoes]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powerful!</a:t>
            </a:r>
          </a:p>
          <a:p>
            <a:endParaRPr lang="en-US" sz="1200" b="0" i="0" u="none" strike="noStrike" kern="1200" dirty="0">
              <a:solidFill>
                <a:schemeClr val="tx1"/>
              </a:solidFill>
              <a:effectLst/>
              <a:latin typeface="+mn-lt"/>
              <a:ea typeface="+mn-ea"/>
              <a:cs typeface="+mn-cs"/>
            </a:endParaRPr>
          </a:p>
          <a:p>
            <a:r>
              <a:rPr lang="en-US" dirty="0"/>
              <a:t>And both and art and science</a:t>
            </a:r>
          </a:p>
          <a:p>
            <a:endParaRPr lang="en-US" dirty="0"/>
          </a:p>
          <a:p>
            <a:pPr rtl="0"/>
            <a:r>
              <a:rPr lang="en-US" sz="1200" b="0" i="0" u="none" strike="noStrike" kern="1200" dirty="0">
                <a:solidFill>
                  <a:schemeClr val="tx1"/>
                </a:solidFill>
                <a:effectLst/>
                <a:latin typeface="+mn-lt"/>
                <a:ea typeface="+mn-ea"/>
                <a:cs typeface="+mn-cs"/>
              </a:rPr>
              <a:t>You won’t look dumb, it empowers, and show an open posture</a:t>
            </a:r>
            <a:endParaRPr lang="en-US" b="0" dirty="0">
              <a:effectLst/>
            </a:endParaRPr>
          </a:p>
          <a:p>
            <a:pPr rtl="0"/>
            <a:r>
              <a:rPr lang="en-US" sz="1200" b="0" i="0" u="none" strike="noStrike" kern="1200" dirty="0">
                <a:solidFill>
                  <a:schemeClr val="tx1"/>
                </a:solidFill>
                <a:effectLst/>
                <a:latin typeface="+mn-lt"/>
                <a:ea typeface="+mn-ea"/>
                <a:cs typeface="+mn-cs"/>
              </a:rPr>
              <a:t>- : develop a vision for the team, can’t bring it with you, it can influence but you don’t know the team, or who you are as a leader in this scenario yet</a:t>
            </a:r>
            <a:endParaRPr lang="en-US" b="0" dirty="0">
              <a:effectLst/>
            </a:endParaRPr>
          </a:p>
          <a:p>
            <a:pPr marL="171450" indent="-171450" rtl="0">
              <a:buFontTx/>
              <a:buChar char="-"/>
            </a:pPr>
            <a:r>
              <a:rPr lang="en-US" sz="1200" b="0" i="0" u="none" strike="noStrike" kern="1200" dirty="0">
                <a:solidFill>
                  <a:schemeClr val="tx1"/>
                </a:solidFill>
                <a:effectLst/>
                <a:latin typeface="+mn-lt"/>
                <a:ea typeface="+mn-ea"/>
                <a:cs typeface="+mn-cs"/>
              </a:rPr>
              <a:t>: you are a problem solver : figure it out</a:t>
            </a:r>
            <a:endParaRPr lang="en-US" b="0" dirty="0">
              <a:effectLst/>
            </a:endParaRPr>
          </a:p>
          <a:p>
            <a:endParaRPr lang="en-US" dirty="0"/>
          </a:p>
          <a:p>
            <a:r>
              <a:rPr lang="en-US" dirty="0"/>
              <a:t>There is so much to be learned and observed when you learn to ask those questions and get people to open up, especially when we look at this next myth...</a:t>
            </a:r>
            <a:br>
              <a:rPr lang="en-US" dirty="0"/>
            </a:b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22</a:t>
            </a:fld>
            <a:endParaRPr lang="en-US"/>
          </a:p>
        </p:txBody>
      </p:sp>
    </p:spTree>
    <p:extLst>
      <p:ext uri="{BB962C8B-B14F-4D97-AF65-F5344CB8AC3E}">
        <p14:creationId xmlns:p14="http://schemas.microsoft.com/office/powerpoint/2010/main" val="764764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Probably opposite. You must consistently be asking good questions to make sure you know the true pulse of your team, your organization, even considering your own goals.</a:t>
            </a:r>
            <a:endParaRPr lang="en-US" b="0" dirty="0">
              <a:effectLst/>
            </a:endParaRPr>
          </a:p>
          <a:p>
            <a:pPr rtl="0" fontAlgn="base"/>
            <a:br>
              <a:rPr lang="en-US" dirty="0"/>
            </a:br>
            <a:r>
              <a:rPr lang="en-US" dirty="0"/>
              <a:t>One of the reason asking questions becomes so key is </a:t>
            </a:r>
            <a:r>
              <a:rPr lang="en-US" sz="1200" b="0" i="0" u="none" strike="noStrike" kern="1200" dirty="0">
                <a:solidFill>
                  <a:schemeClr val="tx1"/>
                </a:solidFill>
                <a:effectLst/>
                <a:latin typeface="+mn-lt"/>
                <a:ea typeface="+mn-ea"/>
                <a:cs typeface="+mn-cs"/>
              </a:rPr>
              <a:t>Navigating newly discovered office politics</a:t>
            </a:r>
          </a:p>
          <a:p>
            <a:pPr rtl="0" fontAlgn="base"/>
            <a:r>
              <a:rPr lang="en-US" sz="1200" b="0" i="0" u="none" strike="noStrike" kern="1200" dirty="0">
                <a:solidFill>
                  <a:schemeClr val="tx1"/>
                </a:solidFill>
                <a:effectLst/>
                <a:latin typeface="+mn-lt"/>
                <a:ea typeface="+mn-ea"/>
                <a:cs typeface="+mn-cs"/>
              </a:rPr>
              <a:t>[folks say they have none but office politics is just sharing power and making decisions together] </a:t>
            </a:r>
          </a:p>
          <a:p>
            <a:pPr rtl="0"/>
            <a:r>
              <a:rPr lang="en-US" sz="1200" b="0" i="0" u="none" strike="noStrike" kern="1200" dirty="0">
                <a:solidFill>
                  <a:schemeClr val="tx1"/>
                </a:solidFill>
                <a:effectLst/>
                <a:latin typeface="+mn-lt"/>
                <a:ea typeface="+mn-ea"/>
                <a:cs typeface="+mn-cs"/>
              </a:rPr>
              <a:t>In order to do that you have to figure out how to scale yourself</a:t>
            </a:r>
            <a:endParaRPr lang="en-US" b="0" dirty="0">
              <a:effectLst/>
            </a:endParaRPr>
          </a:p>
          <a:p>
            <a:pPr rtl="0"/>
            <a:r>
              <a:rPr lang="en-US" sz="1200" b="0" i="0" u="none" strike="noStrike" kern="1200" dirty="0">
                <a:solidFill>
                  <a:schemeClr val="tx1"/>
                </a:solidFill>
                <a:effectLst/>
                <a:latin typeface="+mn-lt"/>
                <a:ea typeface="+mn-ea"/>
                <a:cs typeface="+mn-cs"/>
              </a:rPr>
              <a:t>: understanding your own needs</a:t>
            </a:r>
          </a:p>
          <a:p>
            <a:pPr rtl="0"/>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order to truly scale yourself and keep your wits about yourself, you have to learn... </a:t>
            </a:r>
          </a:p>
          <a:p>
            <a:pPr rtl="0"/>
            <a:endParaRPr lang="en-US" b="0" dirty="0">
              <a:effectLst/>
            </a:endParaRPr>
          </a:p>
          <a:p>
            <a:pPr rtl="0" fontAlgn="base"/>
            <a:r>
              <a:rPr lang="en-US" sz="1200" b="0" i="0" kern="1200" dirty="0">
                <a:solidFill>
                  <a:schemeClr val="tx1"/>
                </a:solidFill>
                <a:effectLst/>
                <a:latin typeface="+mn-lt"/>
                <a:ea typeface="+mn-ea"/>
                <a:cs typeface="+mn-cs"/>
              </a:rPr>
              <a:t>How to give and receive feedback </a:t>
            </a:r>
          </a:p>
          <a:p>
            <a:pPr rtl="0" fontAlgn="base"/>
            <a:r>
              <a:rPr lang="en-US" sz="1200" b="0" i="0" kern="1200" dirty="0">
                <a:solidFill>
                  <a:schemeClr val="tx1"/>
                </a:solidFill>
                <a:effectLst/>
                <a:latin typeface="+mn-lt"/>
                <a:ea typeface="+mn-ea"/>
                <a:cs typeface="+mn-cs"/>
              </a:rPr>
              <a:t>How (and when) to delegate </a:t>
            </a:r>
          </a:p>
          <a:p>
            <a:pPr rtl="0" fontAlgn="base"/>
            <a:r>
              <a:rPr lang="en-US" sz="1200" b="0" i="0" kern="1200" dirty="0">
                <a:solidFill>
                  <a:schemeClr val="tx1"/>
                </a:solidFill>
                <a:effectLst/>
                <a:latin typeface="+mn-lt"/>
                <a:ea typeface="+mn-ea"/>
                <a:cs typeface="+mn-cs"/>
              </a:rPr>
              <a:t>Lastly you have to figure out.. </a:t>
            </a:r>
          </a:p>
          <a:p>
            <a:pPr rtl="0" fontAlgn="base"/>
            <a:r>
              <a:rPr lang="en-US" sz="1200" b="0" i="0" kern="1200" dirty="0">
                <a:solidFill>
                  <a:schemeClr val="tx1"/>
                </a:solidFill>
                <a:effectLst/>
                <a:latin typeface="+mn-lt"/>
                <a:ea typeface="+mn-ea"/>
                <a:cs typeface="+mn-cs"/>
              </a:rPr>
              <a:t>How to set clear goals and expectations for yourself and with your team... reminds me of this next myth...</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23</a:t>
            </a:fld>
            <a:endParaRPr lang="en-US"/>
          </a:p>
        </p:txBody>
      </p:sp>
    </p:spTree>
    <p:extLst>
      <p:ext uri="{BB962C8B-B14F-4D97-AF65-F5344CB8AC3E}">
        <p14:creationId xmlns:p14="http://schemas.microsoft.com/office/powerpoint/2010/main" val="87704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 no response might sound obvious but you would be surprised how many leaders share who they are and how they operate in a way that shuts people down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Find ways to be open while staying true to you</a:t>
            </a:r>
            <a:endParaRPr lang="en-US" b="0" dirty="0">
              <a:effectLst/>
            </a:endParaRPr>
          </a:p>
          <a:p>
            <a:pPr rtl="0"/>
            <a:r>
              <a:rPr lang="en-US" sz="1200" b="0" i="0" u="none" strike="noStrike" kern="1200" dirty="0">
                <a:solidFill>
                  <a:schemeClr val="tx1"/>
                </a:solidFill>
                <a:effectLst/>
                <a:latin typeface="+mn-lt"/>
                <a:ea typeface="+mn-ea"/>
                <a:cs typeface="+mn-cs"/>
              </a:rPr>
              <a:t>because it is vitally important to have good leaders if an organization wants to be successful</a:t>
            </a:r>
            <a:endParaRPr lang="en-US" b="0" dirty="0">
              <a:effectLst/>
            </a:endParaRPr>
          </a:p>
          <a:p>
            <a:br>
              <a:rPr lang="en-US" dirty="0"/>
            </a:br>
            <a:r>
              <a:rPr lang="en-US" dirty="0"/>
              <a:t>Also know that you will m</a:t>
            </a:r>
            <a:r>
              <a:rPr lang="en-US" sz="1200" b="0" i="0" u="none" strike="noStrike" kern="1200" dirty="0">
                <a:solidFill>
                  <a:schemeClr val="tx1"/>
                </a:solidFill>
                <a:effectLst/>
                <a:latin typeface="+mn-lt"/>
                <a:ea typeface="+mn-ea"/>
                <a:cs typeface="+mn-cs"/>
              </a:rPr>
              <a:t>ake mistakes</a:t>
            </a:r>
            <a:endParaRPr lang="en-US" b="1" dirty="0">
              <a:effectLst/>
            </a:endParaRPr>
          </a:p>
          <a:p>
            <a:pPr rtl="0"/>
            <a:r>
              <a:rPr lang="en-US" sz="1200" b="0" i="0" u="none" strike="noStrike" kern="1200" dirty="0">
                <a:solidFill>
                  <a:schemeClr val="tx1"/>
                </a:solidFill>
                <a:effectLst/>
                <a:latin typeface="+mn-lt"/>
                <a:ea typeface="+mn-ea"/>
                <a:cs typeface="+mn-cs"/>
              </a:rPr>
              <a:t>Be vulnerable, show empathy, make sure your team knows there is psychosocial safety</a:t>
            </a:r>
          </a:p>
          <a:p>
            <a:pPr rtl="0"/>
            <a:endParaRPr lang="en-US" b="0" dirty="0">
              <a:effectLst/>
            </a:endParaRPr>
          </a:p>
          <a:p>
            <a:pPr rtl="0"/>
            <a:r>
              <a:rPr lang="en-US" b="0" dirty="0">
                <a:effectLst/>
              </a:rPr>
              <a:t>But let's not forget,</a:t>
            </a:r>
          </a:p>
          <a:p>
            <a:pPr rtl="0"/>
            <a:r>
              <a:rPr lang="en-US" sz="1200" b="0" i="0" u="none" strike="noStrike" kern="1200" dirty="0">
                <a:solidFill>
                  <a:schemeClr val="tx1"/>
                </a:solidFill>
                <a:effectLst/>
                <a:latin typeface="+mn-lt"/>
                <a:ea typeface="+mn-ea"/>
                <a:cs typeface="+mn-cs"/>
              </a:rPr>
              <a:t>You still have to deliver</a:t>
            </a:r>
            <a:endParaRPr lang="en-US" b="1"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//Personal, not positional. Think I get to lead a team, vs I manage a team. What do you now get to do.???</a:t>
            </a:r>
            <a:r>
              <a:rPr lang="en-US" sz="1200" b="0" i="0" kern="1200" dirty="0">
                <a:solidFill>
                  <a:schemeClr val="tx1"/>
                </a:solidFill>
                <a:effectLst/>
                <a:latin typeface="+mn-lt"/>
                <a:ea typeface="+mn-ea"/>
                <a:cs typeface="+mn-cs"/>
              </a:rPr>
              <a:t>You have to learn... </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24</a:t>
            </a:fld>
            <a:endParaRPr lang="en-US"/>
          </a:p>
        </p:txBody>
      </p:sp>
    </p:spTree>
    <p:extLst>
      <p:ext uri="{BB962C8B-B14F-4D97-AF65-F5344CB8AC3E}">
        <p14:creationId xmlns:p14="http://schemas.microsoft.com/office/powerpoint/2010/main" val="56117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you and your team Team lack of trust was high</a:t>
            </a:r>
            <a:endParaRPr lang="en-US" b="1" dirty="0">
              <a:effectLst/>
            </a:endParaRPr>
          </a:p>
          <a:p>
            <a:pPr rtl="0"/>
            <a:r>
              <a:rPr lang="en-US" sz="1200" b="0" i="0" u="none" strike="noStrike" kern="1200" dirty="0">
                <a:solidFill>
                  <a:schemeClr val="tx1"/>
                </a:solidFill>
                <a:effectLst/>
                <a:latin typeface="+mn-lt"/>
                <a:ea typeface="+mn-ea"/>
                <a:cs typeface="+mn-cs"/>
              </a:rPr>
              <a:t>- : find allies :</a:t>
            </a:r>
            <a:endParaRPr lang="en-US" b="0" dirty="0">
              <a:effectLst/>
            </a:endParaRPr>
          </a:p>
          <a:p>
            <a:pPr rtl="0"/>
            <a:r>
              <a:rPr lang="en-US" sz="1200" b="0" i="0" u="none" strike="noStrike" kern="1200" dirty="0">
                <a:solidFill>
                  <a:schemeClr val="tx1"/>
                </a:solidFill>
                <a:effectLst/>
                <a:latin typeface="+mn-lt"/>
                <a:ea typeface="+mn-ea"/>
                <a:cs typeface="+mn-cs"/>
              </a:rPr>
              <a:t>- : lean into your strengths, learn to do the top 3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So many teams do thing differently</a:t>
            </a:r>
            <a:endParaRPr lang="en-US" b="1" dirty="0">
              <a:effectLst/>
            </a:endParaRPr>
          </a:p>
          <a:p>
            <a:pPr rtl="0"/>
            <a:r>
              <a:rPr lang="en-US" sz="1200" b="0" i="0" u="none" strike="noStrike" kern="1200" dirty="0">
                <a:solidFill>
                  <a:schemeClr val="tx1"/>
                </a:solidFill>
                <a:effectLst/>
                <a:latin typeface="+mn-lt"/>
                <a:ea typeface="+mn-ea"/>
                <a:cs typeface="+mn-cs"/>
              </a:rPr>
              <a:t>you might have to make some adjustments that might not be popular</a:t>
            </a:r>
            <a:endParaRPr lang="en-US" b="1" dirty="0">
              <a:effectLst/>
            </a:endParaRPr>
          </a:p>
          <a:p>
            <a:pPr rtl="0"/>
            <a:endParaRPr lang="en-US" dirty="0"/>
          </a:p>
          <a:p>
            <a:pPr rtl="0"/>
            <a:r>
              <a:rPr lang="en-US" dirty="0"/>
              <a:t>But reinventing the wheel can be painful and you are likely bring some level of expertise to the team, don't be afraid of it, just be reasonable</a:t>
            </a:r>
          </a:p>
          <a:p>
            <a:pPr rtl="0"/>
            <a:endParaRPr lang="en-US" dirty="0"/>
          </a:p>
          <a:p>
            <a:pPr rtl="0"/>
            <a:r>
              <a:rPr lang="en-US" dirty="0"/>
              <a:t>Some people make spreadsheets and search for things that are right there at their fingertips</a:t>
            </a:r>
          </a:p>
          <a:p>
            <a:pPr rtl="0"/>
            <a:r>
              <a:rPr lang="en-US" dirty="0"/>
              <a:t>**</a:t>
            </a:r>
          </a:p>
          <a:p>
            <a:pPr rtl="0"/>
            <a:r>
              <a:rPr lang="en-US" dirty="0"/>
              <a:t>Figure out who you are as a group...</a:t>
            </a:r>
          </a:p>
          <a:p>
            <a:pPr rtl="0"/>
            <a:r>
              <a:rPr lang="en-US" dirty="0"/>
              <a:t>One of the first things I like to do with a team is compare profiles and characteristics and traits.</a:t>
            </a:r>
          </a:p>
          <a:p>
            <a:pPr rtl="0"/>
            <a:r>
              <a:rPr lang="en-US" dirty="0"/>
              <a:t>For DISC each stands for something...</a:t>
            </a: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Dominance (D)  Dominance/Driver: Developer, Results-oriented, Inspirational and Creative</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Inducement or Influence (I) Inducement/Influence: Promoter, Persuader, Counsellor and Appraiser</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Submission or Steadiness (S) Submission/Steadiness: Specialist, Achiever, Agent, Investigator</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Compliance or Conscientiousness (C) Compliance/Conscientious: Objective thinker, Perfectionist and Practitioner</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a:t>
            </a:r>
            <a:r>
              <a:rPr lang="en-US" dirty="0"/>
              <a:t>e we determined as a group we had no one in the D area...</a:t>
            </a:r>
          </a:p>
          <a:p>
            <a:pPr rtl="0"/>
            <a:r>
              <a:rPr lang="en-US" dirty="0"/>
              <a:t>The entire group had a lightbulb go off.</a:t>
            </a:r>
          </a:p>
          <a:p>
            <a:pPr rtl="0"/>
            <a:r>
              <a:rPr lang="en-US" sz="1200" b="0" i="0" kern="1200" dirty="0">
                <a:solidFill>
                  <a:schemeClr val="tx1"/>
                </a:solidFill>
                <a:effectLst/>
                <a:latin typeface="+mn-lt"/>
                <a:ea typeface="+mn-ea"/>
                <a:cs typeface="+mn-cs"/>
              </a:rPr>
              <a:t>**</a:t>
            </a:r>
            <a:endParaRPr lang="en-US" dirty="0"/>
          </a:p>
          <a:p>
            <a:pPr rtl="0"/>
            <a:r>
              <a:rPr lang="en-US" dirty="0"/>
              <a:t>While you’re getting to know who everyone on the team is you may fall victim to this next Expectation…</a:t>
            </a:r>
          </a:p>
        </p:txBody>
      </p:sp>
      <p:sp>
        <p:nvSpPr>
          <p:cNvPr id="4" name="Slide Number Placeholder 3"/>
          <p:cNvSpPr>
            <a:spLocks noGrp="1"/>
          </p:cNvSpPr>
          <p:nvPr>
            <p:ph type="sldNum" sz="quarter" idx="5"/>
          </p:nvPr>
        </p:nvSpPr>
        <p:spPr/>
        <p:txBody>
          <a:bodyPr/>
          <a:lstStyle/>
          <a:p>
            <a:fld id="{9F48CD7E-1197-9041-9EA9-3B1097BE463D}" type="slidenum">
              <a:rPr lang="en-US" smtClean="0"/>
              <a:t>25</a:t>
            </a:fld>
            <a:endParaRPr lang="en-US"/>
          </a:p>
        </p:txBody>
      </p:sp>
    </p:spTree>
    <p:extLst>
      <p:ext uri="{BB962C8B-B14F-4D97-AF65-F5344CB8AC3E}">
        <p14:creationId xmlns:p14="http://schemas.microsoft.com/office/powerpoint/2010/main" val="852512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26</a:t>
            </a:fld>
            <a:endParaRPr lang="en-US"/>
          </a:p>
        </p:txBody>
      </p:sp>
    </p:spTree>
    <p:extLst>
      <p:ext uri="{BB962C8B-B14F-4D97-AF65-F5344CB8AC3E}">
        <p14:creationId xmlns:p14="http://schemas.microsoft.com/office/powerpoint/2010/main" val="1556528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200" b="0" i="0" u="none" strike="noStrike" kern="1200" dirty="0">
                <a:solidFill>
                  <a:schemeClr val="tx1"/>
                </a:solidFill>
                <a:effectLst/>
                <a:latin typeface="+mn-lt"/>
                <a:ea typeface="+mn-ea"/>
                <a:cs typeface="+mn-cs"/>
              </a:rPr>
              <a:t>- : Overcoming feelings of inadequacy </a:t>
            </a:r>
            <a:endParaRPr lang="en-US" b="0" dirty="0">
              <a:effectLst/>
            </a:endParaRPr>
          </a:p>
          <a:p>
            <a:pPr rtl="0"/>
            <a:r>
              <a:rPr lang="en-US" sz="1200" b="0" i="0" u="none" strike="noStrike" kern="1200" dirty="0">
                <a:solidFill>
                  <a:schemeClr val="tx1"/>
                </a:solidFill>
                <a:effectLst/>
                <a:latin typeface="+mn-lt"/>
                <a:ea typeface="+mn-ea"/>
                <a:cs typeface="+mn-cs"/>
              </a:rPr>
              <a:t>- : overcoming stress factors</a:t>
            </a:r>
            <a:endParaRPr lang="en-US" b="0" dirty="0">
              <a:effectLst/>
            </a:endParaRPr>
          </a:p>
          <a:p>
            <a:pPr rtl="0"/>
            <a:r>
              <a:rPr lang="en-US" sz="1200" b="0" i="0" u="none" strike="noStrike" kern="1200" dirty="0">
                <a:solidFill>
                  <a:schemeClr val="tx1"/>
                </a:solidFill>
                <a:effectLst/>
                <a:latin typeface="+mn-lt"/>
                <a:ea typeface="+mn-ea"/>
                <a:cs typeface="+mn-cs"/>
              </a:rPr>
              <a:t>- : be open : if you already have a mind set, are you open</a:t>
            </a:r>
            <a:endParaRPr lang="en-US" b="0" dirty="0">
              <a:effectLst/>
            </a:endParaRPr>
          </a:p>
          <a:p>
            <a:pPr rtl="0"/>
            <a:r>
              <a:rPr lang="en-US" sz="1200" b="0" i="0" u="none" strike="noStrike" kern="1200" dirty="0">
                <a:solidFill>
                  <a:schemeClr val="tx1"/>
                </a:solidFill>
                <a:effectLst/>
                <a:latin typeface="+mn-lt"/>
                <a:ea typeface="+mn-ea"/>
                <a:cs typeface="+mn-cs"/>
              </a:rPr>
              <a:t>Those common sense observations will really help you take measure and responsive action because your are going to need to</a:t>
            </a:r>
          </a:p>
          <a:p>
            <a:pPr rtl="0"/>
            <a:endParaRPr lang="en-US" b="0" dirty="0">
              <a:effectLst/>
            </a:endParaRPr>
          </a:p>
          <a:p>
            <a:pPr rtl="0"/>
            <a:r>
              <a:rPr lang="en-US" sz="1200" b="0" i="0" u="none" strike="noStrike" kern="1200" dirty="0">
                <a:solidFill>
                  <a:schemeClr val="tx1"/>
                </a:solidFill>
                <a:effectLst/>
                <a:latin typeface="+mn-lt"/>
                <a:ea typeface="+mn-ea"/>
                <a:cs typeface="+mn-cs"/>
              </a:rPr>
              <a:t>You are going to need to find your right arm... good PO</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 still day dream about stealing my first PO to work with me every time I find myself on a new team.</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Sometimes leaders are not clear, speculating on what they need and what is needed...</a:t>
            </a:r>
            <a:endParaRPr lang="en-US" b="0" dirty="0">
              <a:effectLst/>
            </a:endParaRPr>
          </a:p>
          <a:p>
            <a:pPr rtl="0"/>
            <a:r>
              <a:rPr lang="en-US" sz="1200" b="0" i="0" u="none" strike="noStrike" kern="1200" dirty="0">
                <a:solidFill>
                  <a:schemeClr val="tx1"/>
                </a:solidFill>
                <a:effectLst/>
                <a:latin typeface="+mn-lt"/>
                <a:ea typeface="+mn-ea"/>
                <a:cs typeface="+mn-cs"/>
              </a:rPr>
              <a:t>Lean on your new peer group, find your subreddit or twitter hashtag</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Don’t let the “authority” go to you head</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Also don’t be fooled into thinking…</a:t>
            </a:r>
            <a:endParaRPr lang="en-US" b="0" dirty="0">
              <a:effectLst/>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27</a:t>
            </a:fld>
            <a:endParaRPr lang="en-US"/>
          </a:p>
        </p:txBody>
      </p:sp>
    </p:spTree>
    <p:extLst>
      <p:ext uri="{BB962C8B-B14F-4D97-AF65-F5344CB8AC3E}">
        <p14:creationId xmlns:p14="http://schemas.microsoft.com/office/powerpoint/2010/main" val="234752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Depends on the org, but not really.</a:t>
            </a:r>
            <a:endParaRPr lang="en-US" b="0" dirty="0">
              <a:effectLst/>
            </a:endParaRPr>
          </a:p>
          <a:p>
            <a:pPr rtl="0"/>
            <a:r>
              <a:rPr lang="en-US" sz="1200" b="0" i="0" u="none" strike="noStrike" kern="1200" dirty="0">
                <a:solidFill>
                  <a:schemeClr val="tx1"/>
                </a:solidFill>
                <a:effectLst/>
                <a:latin typeface="+mn-lt"/>
                <a:ea typeface="+mn-ea"/>
                <a:cs typeface="+mn-cs"/>
              </a:rPr>
              <a:t>You must learn how to evaluate how you spend your time. Where will your team benefit most from your efforts? Coaching, mentoring, advocating, planning, directing, etc. While it can be beneficial to be deeply technical, you’ll need to learn how to leverage it differently. I’m fortunate because we have multiple innovation times throughout the year where I get to re-dirty my hands in some code, but even though I may be tempted, I don’t get in the day to day code, and you probably shouldn’t either. I promise you, no dev wants their leader in there coding with them. They appreciate you knowing what's being done, the why, the what and even some of the how, but no one wants to have to resolve a merge conflict with their leader's code. It can be disappointing not being in the trenches to the same degree as when you may have been an engineer or product owner or BA but look for other opportunities to keep you close to work such as POCs and feasibility explorations.</a:t>
            </a:r>
            <a:endParaRPr lang="en-US" b="0" dirty="0">
              <a:effectLst/>
            </a:endParaRPr>
          </a:p>
          <a:p>
            <a:endParaRPr lang="en-US" dirty="0"/>
          </a:p>
          <a:p>
            <a:pPr rtl="0"/>
            <a:r>
              <a:rPr lang="en-US" sz="1200" b="0" i="0" u="none" strike="noStrike" kern="1200" dirty="0">
                <a:solidFill>
                  <a:schemeClr val="tx1"/>
                </a:solidFill>
                <a:effectLst/>
                <a:latin typeface="+mn-lt"/>
                <a:ea typeface="+mn-ea"/>
                <a:cs typeface="+mn-cs"/>
              </a:rPr>
              <a:t>Finding ways to participate while staying true to you</a:t>
            </a:r>
            <a:endParaRPr lang="en-US" b="1" dirty="0">
              <a:effectLst/>
            </a:endParaRPr>
          </a:p>
          <a:p>
            <a:pPr rtl="0"/>
            <a:endParaRPr lang="en-US" b="0" dirty="0">
              <a:effectLst/>
            </a:endParaRPr>
          </a:p>
          <a:p>
            <a:pPr rtl="0"/>
            <a:r>
              <a:rPr lang="en-US" b="0" dirty="0">
                <a:effectLst/>
              </a:rPr>
              <a:t>You have to figure out how to master</a:t>
            </a:r>
            <a:br>
              <a:rPr lang="en-US" b="0" dirty="0">
                <a:effectLst/>
              </a:rPr>
            </a:br>
            <a:r>
              <a:rPr lang="en-US" sz="1200" b="0" i="0" u="none" strike="noStrike" kern="1200" dirty="0">
                <a:solidFill>
                  <a:schemeClr val="tx1"/>
                </a:solidFill>
                <a:effectLst/>
                <a:latin typeface="+mn-lt"/>
                <a:ea typeface="+mn-ea"/>
                <a:cs typeface="+mn-cs"/>
              </a:rPr>
              <a:t>The people side of technical leadership</a:t>
            </a:r>
            <a:endParaRPr lang="en-US" b="1" dirty="0">
              <a:effectLst/>
            </a:endParaRPr>
          </a:p>
          <a:p>
            <a:pPr rtl="0"/>
            <a:r>
              <a:rPr lang="en-US" sz="1200" b="0" i="0" u="none" strike="noStrike" kern="1200" dirty="0">
                <a:solidFill>
                  <a:schemeClr val="tx1"/>
                </a:solidFill>
                <a:effectLst/>
                <a:latin typeface="+mn-lt"/>
                <a:ea typeface="+mn-ea"/>
                <a:cs typeface="+mn-cs"/>
              </a:rPr>
              <a:t>How to develop the leader within you</a:t>
            </a:r>
            <a:endParaRPr lang="en-US" b="0" dirty="0">
              <a:effectLst/>
            </a:endParaRPr>
          </a:p>
          <a:p>
            <a:pPr rtl="0"/>
            <a:r>
              <a:rPr lang="en-US" sz="1200" b="0" i="0" u="none" strike="noStrike" kern="1200" dirty="0">
                <a:solidFill>
                  <a:schemeClr val="tx1"/>
                </a:solidFill>
                <a:effectLst/>
                <a:latin typeface="+mn-lt"/>
                <a:ea typeface="+mn-ea"/>
                <a:cs typeface="+mn-cs"/>
              </a:rPr>
              <a:t>Better ways to motivate … inspire … succeed!</a:t>
            </a:r>
            <a:endParaRPr lang="en-US" b="0" dirty="0">
              <a:effectLst/>
            </a:endParaRPr>
          </a:p>
          <a:p>
            <a:pPr rtl="0"/>
            <a:r>
              <a:rPr lang="en-US" sz="1200" b="0" i="0" u="none" strike="noStrike" kern="1200" dirty="0">
                <a:solidFill>
                  <a:schemeClr val="tx1"/>
                </a:solidFill>
                <a:effectLst/>
                <a:latin typeface="+mn-lt"/>
                <a:ea typeface="+mn-ea"/>
                <a:cs typeface="+mn-cs"/>
              </a:rPr>
              <a:t>/---/--/// How to speak so others know how to follow</a:t>
            </a:r>
            <a:endParaRPr lang="en-US" b="0" dirty="0">
              <a:effectLst/>
            </a:endParaRPr>
          </a:p>
          <a:p>
            <a:pPr rtl="0"/>
            <a:r>
              <a:rPr lang="en-US" sz="1200" b="0" i="0" u="none" strike="noStrike" kern="1200" dirty="0">
                <a:solidFill>
                  <a:schemeClr val="tx1"/>
                </a:solidFill>
                <a:effectLst/>
                <a:latin typeface="+mn-lt"/>
                <a:ea typeface="+mn-ea"/>
                <a:cs typeface="+mn-cs"/>
              </a:rPr>
              <a:t>Leadership mistakes you don’t have to make</a:t>
            </a:r>
            <a:endParaRPr lang="en-US" b="0" dirty="0">
              <a:effectLst/>
            </a:endParaRPr>
          </a:p>
          <a:p>
            <a:pPr rtl="0"/>
            <a:r>
              <a:rPr lang="en-US" sz="1200" b="0" i="0" u="none" strike="noStrike" kern="1200" dirty="0">
                <a:solidFill>
                  <a:schemeClr val="tx1"/>
                </a:solidFill>
                <a:effectLst/>
                <a:latin typeface="+mn-lt"/>
                <a:ea typeface="+mn-ea"/>
                <a:cs typeface="+mn-cs"/>
              </a:rPr>
              <a:t>And much more</a:t>
            </a:r>
            <a:endParaRPr lang="en-US" b="0" dirty="0">
              <a:effectLst/>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28</a:t>
            </a:fld>
            <a:endParaRPr lang="en-US"/>
          </a:p>
        </p:txBody>
      </p:sp>
    </p:spTree>
    <p:extLst>
      <p:ext uri="{BB962C8B-B14F-4D97-AF65-F5344CB8AC3E}">
        <p14:creationId xmlns:p14="http://schemas.microsoft.com/office/powerpoint/2010/main" val="2170008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How did you prepare to move into leadership?</a:t>
            </a:r>
            <a:endParaRPr lang="en-US" b="0" dirty="0">
              <a:effectLst/>
            </a:endParaRPr>
          </a:p>
          <a:p>
            <a:pPr marL="171450" indent="-171450" rtl="0">
              <a:buFontTx/>
              <a:buChar char="-"/>
            </a:pPr>
            <a:r>
              <a:rPr lang="en-US" sz="1200" b="0" i="0" u="none" strike="noStrike" kern="1200" dirty="0">
                <a:solidFill>
                  <a:schemeClr val="tx1"/>
                </a:solidFill>
                <a:effectLst/>
                <a:latin typeface="+mn-lt"/>
                <a:ea typeface="+mn-ea"/>
                <a:cs typeface="+mn-cs"/>
              </a:rPr>
              <a:t>Preparing for leadership was actually quite fun because as I mentioned, you can do it from anywhere. Being good at what you do may not be the specific skillset that get’s you the position but the traits and characteristics of someone committed to where they are quite transferrable **</a:t>
            </a:r>
          </a:p>
          <a:p>
            <a:pPr marL="171450" indent="-171450" rtl="0">
              <a:buFontTx/>
              <a:buChar char="-"/>
            </a:pPr>
            <a:endParaRPr lang="en-US" sz="1200" b="0" i="0" u="none" strike="noStrike" kern="1200" dirty="0">
              <a:solidFill>
                <a:schemeClr val="tx1"/>
              </a:solidFill>
              <a:effectLst/>
              <a:latin typeface="+mn-lt"/>
              <a:ea typeface="+mn-ea"/>
              <a:cs typeface="+mn-cs"/>
            </a:endParaRPr>
          </a:p>
          <a:p>
            <a:pPr marL="171450" indent="-171450" rtl="0">
              <a:buFontTx/>
              <a:buChar char="-"/>
            </a:pPr>
            <a:r>
              <a:rPr lang="en-US" sz="1200" b="0" i="0" u="none" strike="noStrike" kern="1200" dirty="0">
                <a:solidFill>
                  <a:schemeClr val="tx1"/>
                </a:solidFill>
                <a:effectLst/>
                <a:latin typeface="+mn-lt"/>
                <a:ea typeface="+mn-ea"/>
                <a:cs typeface="+mn-cs"/>
              </a:rPr>
              <a:t>I read a ton, took some online courses, shadowed, asked questions or leaders, engineers and people outside of the org.  **</a:t>
            </a:r>
          </a:p>
          <a:p>
            <a:pPr marL="171450" indent="-171450" rtl="0">
              <a:buFontTx/>
              <a:buChar char="-"/>
            </a:pPr>
            <a:endParaRPr lang="en-US" sz="1200" b="0" i="0" u="none" strike="noStrike" kern="1200" dirty="0">
              <a:solidFill>
                <a:schemeClr val="tx1"/>
              </a:solidFill>
              <a:effectLst/>
              <a:latin typeface="+mn-lt"/>
              <a:ea typeface="+mn-ea"/>
              <a:cs typeface="+mn-cs"/>
            </a:endParaRPr>
          </a:p>
          <a:p>
            <a:pPr marL="171450" indent="-171450" rtl="0">
              <a:buFontTx/>
              <a:buChar char="-"/>
            </a:pPr>
            <a:r>
              <a:rPr lang="en-US" sz="1200" b="0" i="0" u="none" strike="noStrike" kern="1200" dirty="0">
                <a:solidFill>
                  <a:schemeClr val="tx1"/>
                </a:solidFill>
                <a:effectLst/>
                <a:latin typeface="+mn-lt"/>
                <a:ea typeface="+mn-ea"/>
                <a:cs typeface="+mn-cs"/>
              </a:rPr>
              <a:t>Worked on my confidence using similar tactics and then I said I'm over it. I did the work to prepare so it was a matter of the right opportunity coming along. </a:t>
            </a:r>
          </a:p>
          <a:p>
            <a:pPr marL="171450" indent="-171450" rtl="0">
              <a:buFontTx/>
              <a:buChar char="-"/>
            </a:pPr>
            <a:r>
              <a:rPr lang="en-US" sz="1200" b="0" i="0" u="none" strike="noStrike" kern="1200" dirty="0">
                <a:solidFill>
                  <a:schemeClr val="tx1"/>
                </a:solidFill>
                <a:effectLst/>
                <a:latin typeface="+mn-lt"/>
                <a:ea typeface="+mn-ea"/>
                <a:cs typeface="+mn-cs"/>
              </a:rPr>
              <a:t>I went back to focusing on my day to day as a senior SE, I continued to read articles and whatnot, but I've always been about the mission and not the position, and I at my best when focused on what's in front of me.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29</a:t>
            </a:fld>
            <a:endParaRPr lang="en-US"/>
          </a:p>
        </p:txBody>
      </p:sp>
    </p:spTree>
    <p:extLst>
      <p:ext uri="{BB962C8B-B14F-4D97-AF65-F5344CB8AC3E}">
        <p14:creationId xmlns:p14="http://schemas.microsoft.com/office/powerpoint/2010/main" val="3312049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Learn your triggers, embrace silence, take time to reflect,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Skilled at </a:t>
            </a:r>
            <a:r>
              <a:rPr lang="en-US" sz="1200" kern="1200" dirty="0">
                <a:solidFill>
                  <a:schemeClr val="tx1"/>
                </a:solidFill>
                <a:effectLst/>
                <a:latin typeface="+mn-lt"/>
                <a:ea typeface="+mn-ea"/>
                <a:cs typeface="+mn-cs"/>
              </a:rPr>
              <a:t>nurturing deep relationships, unearthing insights, and devising uniquely creative solutions</a:t>
            </a:r>
          </a:p>
          <a:p>
            <a:endParaRPr lang="en-US" dirty="0"/>
          </a:p>
          <a:p>
            <a:r>
              <a:rPr lang="en-US" dirty="0"/>
              <a:t>Underrepresented but can be just as effective</a:t>
            </a:r>
          </a:p>
          <a:p>
            <a:endParaRPr lang="en-US" dirty="0"/>
          </a:p>
          <a:p>
            <a:pPr rtl="0"/>
            <a:r>
              <a:rPr lang="en-US" sz="1200" b="0" i="0" u="none" strike="noStrike" kern="1200" dirty="0">
                <a:solidFill>
                  <a:schemeClr val="tx1"/>
                </a:solidFill>
                <a:effectLst/>
                <a:latin typeface="+mn-lt"/>
                <a:ea typeface="+mn-ea"/>
                <a:cs typeface="+mn-cs"/>
              </a:rPr>
              <a:t>I’m an ENFP but some of the most awesome leaders I know are not extroverted such as the rare INTJ. Introverted, Intuitive, Thinking, and Judging</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Another myth about leader behavior is…</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30</a:t>
            </a:fld>
            <a:endParaRPr lang="en-US"/>
          </a:p>
        </p:txBody>
      </p:sp>
    </p:spTree>
    <p:extLst>
      <p:ext uri="{BB962C8B-B14F-4D97-AF65-F5344CB8AC3E}">
        <p14:creationId xmlns:p14="http://schemas.microsoft.com/office/powerpoint/2010/main" val="1118030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Learned Java and C++ in college</a:t>
            </a:r>
          </a:p>
          <a:p>
            <a:r>
              <a:rPr lang="en-US" dirty="0"/>
              <a:t>Hired as a </a:t>
            </a:r>
            <a:r>
              <a:rPr lang="en-US" dirty="0" err="1"/>
              <a:t>VB.net</a:t>
            </a:r>
            <a:r>
              <a:rPr lang="en-US" dirty="0"/>
              <a:t> dev, morphed into a Perl dev</a:t>
            </a:r>
          </a:p>
          <a:p>
            <a:r>
              <a:rPr lang="en-US" dirty="0"/>
              <a:t>Moved into PHP, C#, then back to PHP</a:t>
            </a:r>
          </a:p>
          <a:p>
            <a:r>
              <a:rPr lang="en-US" dirty="0"/>
              <a:t>Fell in love with mobile development and content management</a:t>
            </a:r>
          </a:p>
          <a:p>
            <a:r>
              <a:rPr lang="en-US" dirty="0"/>
              <a:t>HTML, CSS and JS have stayed consistent</a:t>
            </a:r>
          </a:p>
          <a:p>
            <a:r>
              <a:rPr lang="en-US" dirty="0"/>
              <a:t>Today… Learning Python, working on mentoring, coaching, leadership and community development</a:t>
            </a:r>
          </a:p>
        </p:txBody>
      </p:sp>
      <p:sp>
        <p:nvSpPr>
          <p:cNvPr id="4" name="Slide Number Placeholder 3"/>
          <p:cNvSpPr>
            <a:spLocks noGrp="1"/>
          </p:cNvSpPr>
          <p:nvPr>
            <p:ph type="sldNum" sz="quarter" idx="5"/>
          </p:nvPr>
        </p:nvSpPr>
        <p:spPr/>
        <p:txBody>
          <a:bodyPr/>
          <a:lstStyle/>
          <a:p>
            <a:fld id="{9F48CD7E-1197-9041-9EA9-3B1097BE463D}" type="slidenum">
              <a:rPr lang="en-US" smtClean="0"/>
              <a:t>4</a:t>
            </a:fld>
            <a:endParaRPr lang="en-US"/>
          </a:p>
        </p:txBody>
      </p:sp>
    </p:spTree>
    <p:extLst>
      <p:ext uri="{BB962C8B-B14F-4D97-AF65-F5344CB8AC3E}">
        <p14:creationId xmlns:p14="http://schemas.microsoft.com/office/powerpoint/2010/main" val="1456249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some level, a lot of us think this. </a:t>
            </a:r>
          </a:p>
          <a:p>
            <a:endParaRPr lang="en-US" dirty="0"/>
          </a:p>
          <a:p>
            <a:r>
              <a:rPr lang="en-US" dirty="0"/>
              <a:t>But what leaders really do is learn how to speak so others know how to follow, learn how to promote a vision, delegate, motivate change, and generate urgency</a:t>
            </a:r>
          </a:p>
          <a:p>
            <a:endParaRPr lang="en-US" dirty="0"/>
          </a:p>
          <a:p>
            <a:r>
              <a:rPr lang="en-US" dirty="0"/>
              <a:t>Learning your personal leadership style is a great place to start with this one. </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31</a:t>
            </a:fld>
            <a:endParaRPr lang="en-US"/>
          </a:p>
        </p:txBody>
      </p:sp>
    </p:spTree>
    <p:extLst>
      <p:ext uri="{BB962C8B-B14F-4D97-AF65-F5344CB8AC3E}">
        <p14:creationId xmlns:p14="http://schemas.microsoft.com/office/powerpoint/2010/main" val="2314450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they call it in your organization, your goal should always be leadership and management in your mind.</a:t>
            </a:r>
          </a:p>
          <a:p>
            <a:endParaRPr lang="en-US" dirty="0"/>
          </a:p>
          <a:p>
            <a:r>
              <a:rPr lang="en-US" sz="1200" b="0" i="0" u="none" strike="noStrike" kern="1200" dirty="0">
                <a:solidFill>
                  <a:schemeClr val="tx1"/>
                </a:solidFill>
                <a:effectLst/>
                <a:latin typeface="+mn-lt"/>
                <a:ea typeface="+mn-ea"/>
                <a:cs typeface="+mn-cs"/>
              </a:rPr>
              <a:t>People can’t train you on how to be your. You are the only you there is… you get theories and ideas but it tends to be trial by fire.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learn what I am talking to you about, it can be the difference between a candle and a furnace.</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32</a:t>
            </a:fld>
            <a:endParaRPr lang="en-US"/>
          </a:p>
        </p:txBody>
      </p:sp>
    </p:spTree>
    <p:extLst>
      <p:ext uri="{BB962C8B-B14F-4D97-AF65-F5344CB8AC3E}">
        <p14:creationId xmlns:p14="http://schemas.microsoft.com/office/powerpoint/2010/main" val="3487860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Knowing if you are ready may not be something others agree with. Talk to me after and I will share a word or two about those who didn’t believe in me and ton about </a:t>
            </a:r>
            <a:r>
              <a:rPr lang="en-US" sz="1200" b="0" i="0" u="none" strike="noStrike" kern="1200" dirty="0" err="1">
                <a:solidFill>
                  <a:schemeClr val="tx1"/>
                </a:solidFill>
                <a:effectLst/>
                <a:latin typeface="+mn-lt"/>
                <a:ea typeface="+mn-ea"/>
                <a:cs typeface="+mn-cs"/>
              </a:rPr>
              <a:t>resillience</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short version is not to let other’s perceptions ruin your commitment.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lots of factors that may lead someone to feel they are ready for a leadership title but these might help you decide</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33</a:t>
            </a:fld>
            <a:endParaRPr lang="en-US"/>
          </a:p>
        </p:txBody>
      </p:sp>
    </p:spTree>
    <p:extLst>
      <p:ext uri="{BB962C8B-B14F-4D97-AF65-F5344CB8AC3E}">
        <p14:creationId xmlns:p14="http://schemas.microsoft.com/office/powerpoint/2010/main" val="3774187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t>
            </a:r>
          </a:p>
        </p:txBody>
      </p:sp>
      <p:sp>
        <p:nvSpPr>
          <p:cNvPr id="4" name="Slide Number Placeholder 3"/>
          <p:cNvSpPr>
            <a:spLocks noGrp="1"/>
          </p:cNvSpPr>
          <p:nvPr>
            <p:ph type="sldNum" sz="quarter" idx="5"/>
          </p:nvPr>
        </p:nvSpPr>
        <p:spPr/>
        <p:txBody>
          <a:bodyPr/>
          <a:lstStyle/>
          <a:p>
            <a:fld id="{9F48CD7E-1197-9041-9EA9-3B1097BE463D}" type="slidenum">
              <a:rPr lang="en-US" smtClean="0"/>
              <a:t>34</a:t>
            </a:fld>
            <a:endParaRPr lang="en-US"/>
          </a:p>
        </p:txBody>
      </p:sp>
    </p:spTree>
    <p:extLst>
      <p:ext uri="{BB962C8B-B14F-4D97-AF65-F5344CB8AC3E}">
        <p14:creationId xmlns:p14="http://schemas.microsoft.com/office/powerpoint/2010/main" val="1656922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35</a:t>
            </a:fld>
            <a:endParaRPr lang="en-US"/>
          </a:p>
        </p:txBody>
      </p:sp>
    </p:spTree>
    <p:extLst>
      <p:ext uri="{BB962C8B-B14F-4D97-AF65-F5344CB8AC3E}">
        <p14:creationId xmlns:p14="http://schemas.microsoft.com/office/powerpoint/2010/main" val="941484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t>
            </a:r>
          </a:p>
        </p:txBody>
      </p:sp>
      <p:sp>
        <p:nvSpPr>
          <p:cNvPr id="4" name="Slide Number Placeholder 3"/>
          <p:cNvSpPr>
            <a:spLocks noGrp="1"/>
          </p:cNvSpPr>
          <p:nvPr>
            <p:ph type="sldNum" sz="quarter" idx="5"/>
          </p:nvPr>
        </p:nvSpPr>
        <p:spPr/>
        <p:txBody>
          <a:bodyPr/>
          <a:lstStyle/>
          <a:p>
            <a:fld id="{9F48CD7E-1197-9041-9EA9-3B1097BE463D}" type="slidenum">
              <a:rPr lang="en-US" smtClean="0"/>
              <a:t>36</a:t>
            </a:fld>
            <a:endParaRPr lang="en-US"/>
          </a:p>
        </p:txBody>
      </p:sp>
    </p:spTree>
    <p:extLst>
      <p:ext uri="{BB962C8B-B14F-4D97-AF65-F5344CB8AC3E}">
        <p14:creationId xmlns:p14="http://schemas.microsoft.com/office/powerpoint/2010/main" val="2496085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the most obvious thing to think about</a:t>
            </a:r>
          </a:p>
        </p:txBody>
      </p:sp>
      <p:sp>
        <p:nvSpPr>
          <p:cNvPr id="4" name="Slide Number Placeholder 3"/>
          <p:cNvSpPr>
            <a:spLocks noGrp="1"/>
          </p:cNvSpPr>
          <p:nvPr>
            <p:ph type="sldNum" sz="quarter" idx="5"/>
          </p:nvPr>
        </p:nvSpPr>
        <p:spPr/>
        <p:txBody>
          <a:bodyPr/>
          <a:lstStyle/>
          <a:p>
            <a:fld id="{9F48CD7E-1197-9041-9EA9-3B1097BE463D}" type="slidenum">
              <a:rPr lang="en-US" smtClean="0"/>
              <a:t>37</a:t>
            </a:fld>
            <a:endParaRPr lang="en-US"/>
          </a:p>
        </p:txBody>
      </p:sp>
    </p:spTree>
    <p:extLst>
      <p:ext uri="{BB962C8B-B14F-4D97-AF65-F5344CB8AC3E}">
        <p14:creationId xmlns:p14="http://schemas.microsoft.com/office/powerpoint/2010/main" val="2908502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involved in helping shape the next wave or nurture team members interested</a:t>
            </a:r>
          </a:p>
          <a:p>
            <a:pPr rtl="0"/>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38</a:t>
            </a:fld>
            <a:endParaRPr lang="en-US"/>
          </a:p>
        </p:txBody>
      </p:sp>
    </p:spTree>
    <p:extLst>
      <p:ext uri="{BB962C8B-B14F-4D97-AF65-F5344CB8AC3E}">
        <p14:creationId xmlns:p14="http://schemas.microsoft.com/office/powerpoint/2010/main" val="66871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When it’s all said and done, I personally think leadership Is totally rewarding and great BUT…</a:t>
            </a:r>
          </a:p>
          <a:p>
            <a:pPr rtl="0"/>
            <a:endParaRPr lang="en-US" sz="1200" b="0" i="0" u="none" strike="noStrike" kern="1200" dirty="0">
              <a:solidFill>
                <a:schemeClr val="tx1"/>
              </a:solidFill>
              <a:effectLst/>
              <a:latin typeface="+mn-lt"/>
              <a:ea typeface="+mn-ea"/>
              <a:cs typeface="+mn-cs"/>
            </a:endParaRPr>
          </a:p>
          <a:p>
            <a:pPr rtl="0"/>
            <a:br>
              <a:rPr lang="en-US" b="0" dirty="0">
                <a:effectLst/>
              </a:rPr>
            </a:br>
            <a:r>
              <a:rPr lang="en-US" sz="1200" b="0" i="0" u="none" strike="noStrike" kern="1200" dirty="0">
                <a:solidFill>
                  <a:schemeClr val="tx1"/>
                </a:solidFill>
                <a:effectLst/>
                <a:latin typeface="+mn-lt"/>
                <a:ea typeface="+mn-ea"/>
                <a:cs typeface="+mn-cs"/>
              </a:rPr>
              <a:t>Hopefully you have discovered or were reminded of leadership mistakes you don’t have to make, so to my aspiring leaders, new leaders and more experienced leaders, get out there and make some different mistakes. Figure out your why, what and build some resolve… you’ll </a:t>
            </a:r>
            <a:r>
              <a:rPr lang="en-US" sz="1200" b="0" i="0" u="none" strike="noStrike" kern="1200">
                <a:solidFill>
                  <a:schemeClr val="tx1"/>
                </a:solidFill>
                <a:effectLst/>
                <a:latin typeface="+mn-lt"/>
                <a:ea typeface="+mn-ea"/>
                <a:cs typeface="+mn-cs"/>
              </a:rPr>
              <a:t>be just fine.</a:t>
            </a:r>
            <a:endParaRPr lang="en-US" b="0" dirty="0">
              <a:effectLst/>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39</a:t>
            </a:fld>
            <a:endParaRPr lang="en-US"/>
          </a:p>
        </p:txBody>
      </p:sp>
    </p:spTree>
    <p:extLst>
      <p:ext uri="{BB962C8B-B14F-4D97-AF65-F5344CB8AC3E}">
        <p14:creationId xmlns:p14="http://schemas.microsoft.com/office/powerpoint/2010/main" val="1826937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40</a:t>
            </a:fld>
            <a:endParaRPr lang="en-US"/>
          </a:p>
        </p:txBody>
      </p:sp>
    </p:spTree>
    <p:extLst>
      <p:ext uri="{BB962C8B-B14F-4D97-AF65-F5344CB8AC3E}">
        <p14:creationId xmlns:p14="http://schemas.microsoft.com/office/powerpoint/2010/main" val="3170303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At it's simplest it's the action of leading right **</a:t>
            </a:r>
          </a:p>
          <a:p>
            <a:endParaRPr lang="en-US" dirty="0"/>
          </a:p>
          <a:p>
            <a:r>
              <a:rPr lang="en-US" dirty="0"/>
              <a:t>This second one gets interesting as it mentions position **</a:t>
            </a:r>
          </a:p>
          <a:p>
            <a:endParaRPr lang="en-US" dirty="0"/>
          </a:p>
          <a:p>
            <a:r>
              <a:rPr lang="en-US" dirty="0"/>
              <a:t>Then of course it can represent a group of leaders, right </a:t>
            </a:r>
          </a:p>
          <a:p>
            <a:endParaRPr lang="en-US" dirty="0"/>
          </a:p>
          <a:p>
            <a:r>
              <a:rPr lang="en-US" dirty="0"/>
              <a:t>But what I am talking about today is more about the something we can develop and prepare for ** </a:t>
            </a:r>
          </a:p>
          <a:p>
            <a:r>
              <a:rPr lang="en-US" dirty="0"/>
              <a:t>See here… the ability, or skill, the capacity to create followers in essence but not arbitrary – with a purpose</a:t>
            </a:r>
          </a:p>
          <a:p>
            <a:endParaRPr lang="en-US" dirty="0"/>
          </a:p>
          <a:p>
            <a:r>
              <a:rPr lang="en-US" dirty="0"/>
              <a:t>Many of you are likely already leaders in one way or another. Perhaps you want to become a better leader, to advance your career as a leader or you’re moving to lead a new group or initiative, it could be that you are trying to prepare someone else for leadership.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easy to find a definition for leadership but what it takes to actually do it, and do it effectively is where all the nuance comes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Titles like Team Leader or Manager vary and textbook definitions can all sometimes contribute to obscuring the reality of what’s required of someone who becomes a leader.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all managers can be leaders, and I might argue they SHOULD be in fact, but not all leaders are managers. Which leads me to our first Myth **</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a:t>
            </a:fld>
            <a:endParaRPr lang="en-US"/>
          </a:p>
        </p:txBody>
      </p:sp>
    </p:spTree>
    <p:extLst>
      <p:ext uri="{BB962C8B-B14F-4D97-AF65-F5344CB8AC3E}">
        <p14:creationId xmlns:p14="http://schemas.microsoft.com/office/powerpoint/2010/main" val="1786050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42</a:t>
            </a:fld>
            <a:endParaRPr lang="en-US"/>
          </a:p>
        </p:txBody>
      </p:sp>
    </p:spTree>
    <p:extLst>
      <p:ext uri="{BB962C8B-B14F-4D97-AF65-F5344CB8AC3E}">
        <p14:creationId xmlns:p14="http://schemas.microsoft.com/office/powerpoint/2010/main" val="2478121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43</a:t>
            </a:fld>
            <a:endParaRPr lang="en-US"/>
          </a:p>
        </p:txBody>
      </p:sp>
    </p:spTree>
    <p:extLst>
      <p:ext uri="{BB962C8B-B14F-4D97-AF65-F5344CB8AC3E}">
        <p14:creationId xmlns:p14="http://schemas.microsoft.com/office/powerpoint/2010/main" val="1287157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44</a:t>
            </a:fld>
            <a:endParaRPr lang="en-US"/>
          </a:p>
        </p:txBody>
      </p:sp>
    </p:spTree>
    <p:extLst>
      <p:ext uri="{BB962C8B-B14F-4D97-AF65-F5344CB8AC3E}">
        <p14:creationId xmlns:p14="http://schemas.microsoft.com/office/powerpoint/2010/main" val="323810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Knowing if you are ready may not be something others agree with. Talk to me after and I will share a word or two about those who didn’t believe in me and ton about </a:t>
            </a:r>
            <a:r>
              <a:rPr lang="en-US" sz="1200" b="0" i="0" u="none" strike="noStrike" kern="1200" dirty="0" err="1">
                <a:solidFill>
                  <a:schemeClr val="tx1"/>
                </a:solidFill>
                <a:effectLst/>
                <a:latin typeface="+mn-lt"/>
                <a:ea typeface="+mn-ea"/>
                <a:cs typeface="+mn-cs"/>
              </a:rPr>
              <a:t>resillience</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short version is not to let other’s perceptions ruin your commitment.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lots of factors that may lead someone to feel they are ready for a leadership title but these might help you decide</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45</a:t>
            </a:fld>
            <a:endParaRPr lang="en-US"/>
          </a:p>
        </p:txBody>
      </p:sp>
    </p:spTree>
    <p:extLst>
      <p:ext uri="{BB962C8B-B14F-4D97-AF65-F5344CB8AC3E}">
        <p14:creationId xmlns:p14="http://schemas.microsoft.com/office/powerpoint/2010/main" val="33013882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46</a:t>
            </a:fld>
            <a:endParaRPr lang="en-US"/>
          </a:p>
        </p:txBody>
      </p:sp>
    </p:spTree>
    <p:extLst>
      <p:ext uri="{BB962C8B-B14F-4D97-AF65-F5344CB8AC3E}">
        <p14:creationId xmlns:p14="http://schemas.microsoft.com/office/powerpoint/2010/main" val="3031746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terms are often used interchangeably but mean very different things. </a:t>
            </a:r>
          </a:p>
          <a:p>
            <a:endParaRPr lang="en-US" dirty="0"/>
          </a:p>
          <a:p>
            <a:r>
              <a:rPr lang="en-US" dirty="0"/>
              <a:t>Leadership to me is more about influence and management is more about authority… to get things done. The truth is, there needs to be both. I think the thing that helps leadership edge out management as a discipline and practice is that anyone can lead. It doesn't matter your title, tenure, or technical skill set. It's my opinion as well that it takes a lot less to teach a leader how to manage as opposed to the other way around.</a:t>
            </a:r>
          </a:p>
          <a:p>
            <a:endParaRPr lang="en-US" dirty="0"/>
          </a:p>
          <a:p>
            <a:r>
              <a:rPr lang="en-US" dirty="0"/>
              <a:t>Management brings to mind thoughts of command-control, 'positioned" authority or power to achieve the goal (efficiency)</a:t>
            </a:r>
          </a:p>
          <a:p>
            <a:r>
              <a:rPr lang="en-US" dirty="0"/>
              <a:t>Working toward compliance</a:t>
            </a:r>
          </a:p>
        </p:txBody>
      </p:sp>
      <p:sp>
        <p:nvSpPr>
          <p:cNvPr id="4" name="Slide Number Placeholder 3"/>
          <p:cNvSpPr>
            <a:spLocks noGrp="1"/>
          </p:cNvSpPr>
          <p:nvPr>
            <p:ph type="sldNum" sz="quarter" idx="5"/>
          </p:nvPr>
        </p:nvSpPr>
        <p:spPr/>
        <p:txBody>
          <a:bodyPr/>
          <a:lstStyle/>
          <a:p>
            <a:fld id="{9F48CD7E-1197-9041-9EA9-3B1097BE463D}" type="slidenum">
              <a:rPr lang="en-US" smtClean="0"/>
              <a:t>6</a:t>
            </a:fld>
            <a:endParaRPr lang="en-US"/>
          </a:p>
        </p:txBody>
      </p:sp>
    </p:spTree>
    <p:extLst>
      <p:ext uri="{BB962C8B-B14F-4D97-AF65-F5344CB8AC3E}">
        <p14:creationId xmlns:p14="http://schemas.microsoft.com/office/powerpoint/2010/main" val="154171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Effective leadership is centered on people and vision to guide change.</a:t>
            </a:r>
            <a:br>
              <a:rPr lang="en-US" dirty="0"/>
            </a:b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Management is operational and tends to be about control and metrics as the most obvious and basic parameter used to evaluate effectiveness. </a:t>
            </a:r>
          </a:p>
          <a:p>
            <a:r>
              <a:rPr lang="en-US" dirty="0"/>
              <a:t>When I was an operations manager in another life – I didn’t really have to do anything. I just made sure the machine kept running. In fact when I tried to innovate, I was quickly shot down. You can imagine why that didn’t work out for me.</a:t>
            </a:r>
          </a:p>
          <a:p>
            <a:endParaRPr lang="en-US" dirty="0"/>
          </a:p>
          <a:p>
            <a:r>
              <a:rPr lang="en-US" dirty="0"/>
              <a:t>Good management is needed. Management reflects the need to plan, measure, monitor, coordinate, solve, hire, fire, and so many other things. </a:t>
            </a:r>
          </a:p>
        </p:txBody>
      </p:sp>
      <p:sp>
        <p:nvSpPr>
          <p:cNvPr id="4" name="Slide Number Placeholder 3"/>
          <p:cNvSpPr>
            <a:spLocks noGrp="1"/>
          </p:cNvSpPr>
          <p:nvPr>
            <p:ph type="sldNum" sz="quarter" idx="5"/>
          </p:nvPr>
        </p:nvSpPr>
        <p:spPr/>
        <p:txBody>
          <a:bodyPr/>
          <a:lstStyle/>
          <a:p>
            <a:fld id="{9F48CD7E-1197-9041-9EA9-3B1097BE463D}" type="slidenum">
              <a:rPr lang="en-US" smtClean="0"/>
              <a:t>7</a:t>
            </a:fld>
            <a:endParaRPr lang="en-US"/>
          </a:p>
        </p:txBody>
      </p:sp>
    </p:spTree>
    <p:extLst>
      <p:ext uri="{BB962C8B-B14F-4D97-AF65-F5344CB8AC3E}">
        <p14:creationId xmlns:p14="http://schemas.microsoft.com/office/powerpoint/2010/main" val="1724457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know what you want accomplished, and you need someone to “manage” the process of getting there.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We all need good management. **</a:t>
            </a:r>
          </a:p>
          <a:p>
            <a:endParaRPr lang="en-US" dirty="0"/>
          </a:p>
          <a:p>
            <a:r>
              <a:rPr lang="en-US" dirty="0"/>
              <a:t>It’s usually and hopefully taking you some place you’ve never been before – into an unknown world of opportunities. Obviously, we need leadership too. </a:t>
            </a:r>
          </a:p>
          <a:p>
            <a:endParaRPr lang="en-US" dirty="0"/>
          </a:p>
          <a:p>
            <a:r>
              <a:rPr lang="en-US" dirty="0"/>
              <a:t>Certainly, there are overlaps and elements of both management and leadership in every position, but most of us are wired for one of them and not both</a:t>
            </a:r>
          </a:p>
          <a:p>
            <a:r>
              <a:rPr lang="en-US" dirty="0"/>
              <a:t>“Leaders lead change. Managers guide systems” ~Ron Edmonson  - wrote a book called The Mythical Leader – 7 myths of leadership</a:t>
            </a:r>
          </a:p>
        </p:txBody>
      </p:sp>
      <p:sp>
        <p:nvSpPr>
          <p:cNvPr id="4" name="Slide Number Placeholder 3"/>
          <p:cNvSpPr>
            <a:spLocks noGrp="1"/>
          </p:cNvSpPr>
          <p:nvPr>
            <p:ph type="sldNum" sz="quarter" idx="5"/>
          </p:nvPr>
        </p:nvSpPr>
        <p:spPr/>
        <p:txBody>
          <a:bodyPr/>
          <a:lstStyle/>
          <a:p>
            <a:fld id="{9F48CD7E-1197-9041-9EA9-3B1097BE463D}" type="slidenum">
              <a:rPr lang="en-US" smtClean="0"/>
              <a:t>8</a:t>
            </a:fld>
            <a:endParaRPr lang="en-US"/>
          </a:p>
        </p:txBody>
      </p:sp>
    </p:spTree>
    <p:extLst>
      <p:ext uri="{BB962C8B-B14F-4D97-AF65-F5344CB8AC3E}">
        <p14:creationId xmlns:p14="http://schemas.microsoft.com/office/powerpoint/2010/main" val="3973016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 am a dreamer (some call that visionary)</a:t>
            </a:r>
            <a:endParaRPr lang="en-US" b="1" dirty="0">
              <a:effectLst/>
            </a:endParaRPr>
          </a:p>
          <a:p>
            <a:pPr rtl="0"/>
            <a:br>
              <a:rPr lang="en-US" b="0" dirty="0">
                <a:effectLst/>
              </a:rPr>
            </a:br>
            <a:r>
              <a:rPr lang="en-US" sz="1200" b="1" i="0" u="none" strike="noStrike" kern="1200" dirty="0">
                <a:solidFill>
                  <a:schemeClr val="tx1"/>
                </a:solidFill>
                <a:effectLst/>
                <a:latin typeface="+mn-lt"/>
                <a:ea typeface="+mn-ea"/>
                <a:cs typeface="+mn-cs"/>
              </a:rPr>
              <a:t>Collaboration</a:t>
            </a:r>
            <a:endParaRPr lang="en-US" b="0" dirty="0">
              <a:effectLst/>
            </a:endParaRPr>
          </a:p>
          <a:p>
            <a:pPr rtl="0"/>
            <a:br>
              <a:rPr lang="en-US" dirty="0"/>
            </a:br>
            <a:r>
              <a:rPr lang="en-US" sz="1200" b="1" i="0" u="none" strike="noStrike" kern="1200" dirty="0">
                <a:solidFill>
                  <a:schemeClr val="tx1"/>
                </a:solidFill>
                <a:effectLst/>
                <a:latin typeface="+mn-lt"/>
                <a:ea typeface="+mn-ea"/>
                <a:cs typeface="+mn-cs"/>
              </a:rPr>
              <a:t>I wanted to give back</a:t>
            </a:r>
            <a:endParaRPr lang="en-US" b="0" dirty="0">
              <a:effectLst/>
            </a:endParaRPr>
          </a:p>
          <a:p>
            <a:br>
              <a:rPr lang="en-US" dirty="0"/>
            </a:br>
            <a:r>
              <a:rPr lang="en-US" sz="1200" b="1" i="0" u="none" strike="noStrike" kern="1200" dirty="0">
                <a:solidFill>
                  <a:schemeClr val="tx1"/>
                </a:solidFill>
                <a:effectLst/>
                <a:latin typeface="+mn-lt"/>
                <a:ea typeface="+mn-ea"/>
                <a:cs typeface="+mn-cs"/>
              </a:rPr>
              <a:t>Wanted to save people the troubles I had gone through</a:t>
            </a:r>
          </a:p>
          <a:p>
            <a:endParaRPr lang="en-US" sz="1200" b="1"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I was nervous to become a leader</a:t>
            </a:r>
            <a:endParaRPr lang="en-US" b="0" dirty="0">
              <a:effectLst/>
            </a:endParaRPr>
          </a:p>
          <a:p>
            <a:br>
              <a:rPr lang="en-US" dirty="0"/>
            </a:br>
            <a:r>
              <a:rPr lang="en-US" dirty="0"/>
              <a:t>First myth…</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9</a:t>
            </a:fld>
            <a:endParaRPr lang="en-US"/>
          </a:p>
        </p:txBody>
      </p:sp>
    </p:spTree>
    <p:extLst>
      <p:ext uri="{BB962C8B-B14F-4D97-AF65-F5344CB8AC3E}">
        <p14:creationId xmlns:p14="http://schemas.microsoft.com/office/powerpoint/2010/main" val="3934020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paths a skilled technologist can take.</a:t>
            </a:r>
          </a:p>
          <a:p>
            <a:endParaRPr lang="en-US" dirty="0"/>
          </a:p>
          <a:p>
            <a:r>
              <a:rPr lang="en-US" dirty="0"/>
              <a:t>While it can make sense for many, it by no means is the only way you can grow. If that is the story where you work, Sorry to hear that, and did I mention we’re hiring?</a:t>
            </a:r>
          </a:p>
          <a:p>
            <a:endParaRPr lang="en-US" dirty="0"/>
          </a:p>
          <a:p>
            <a:r>
              <a:rPr lang="en-US" dirty="0"/>
              <a:t>I have been a senior software engineer, a manager, a team leader, an instructor, a program manager, and more. There are opportunities all around</a:t>
            </a:r>
          </a:p>
          <a:p>
            <a:r>
              <a:rPr lang="en-US" dirty="0"/>
              <a:t>...</a:t>
            </a:r>
          </a:p>
          <a:p>
            <a:r>
              <a:rPr lang="en-US" dirty="0"/>
              <a:t>By the time the right TL position for me presented itself… I was assigned a mentor and related exercises to focus my brand and strengthen my confidence. Which leads me to my First Tip **</a:t>
            </a:r>
          </a:p>
        </p:txBody>
      </p:sp>
      <p:sp>
        <p:nvSpPr>
          <p:cNvPr id="4" name="Slide Number Placeholder 3"/>
          <p:cNvSpPr>
            <a:spLocks noGrp="1"/>
          </p:cNvSpPr>
          <p:nvPr>
            <p:ph type="sldNum" sz="quarter" idx="5"/>
          </p:nvPr>
        </p:nvSpPr>
        <p:spPr/>
        <p:txBody>
          <a:bodyPr/>
          <a:lstStyle/>
          <a:p>
            <a:fld id="{9F48CD7E-1197-9041-9EA9-3B1097BE463D}" type="slidenum">
              <a:rPr lang="en-US" smtClean="0"/>
              <a:t>10</a:t>
            </a:fld>
            <a:endParaRPr lang="en-US"/>
          </a:p>
        </p:txBody>
      </p:sp>
    </p:spTree>
    <p:extLst>
      <p:ext uri="{BB962C8B-B14F-4D97-AF65-F5344CB8AC3E}">
        <p14:creationId xmlns:p14="http://schemas.microsoft.com/office/powerpoint/2010/main" val="2480684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DE2DEF-A2DA-7144-814D-951649ECDBE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12" name="Subtitle 2">
            <a:extLst>
              <a:ext uri="{FF2B5EF4-FFF2-40B4-BE49-F238E27FC236}">
                <a16:creationId xmlns:a16="http://schemas.microsoft.com/office/drawing/2014/main" id="{92ACB31F-22D5-9342-AFCD-7AEE8CA59246}"/>
              </a:ext>
            </a:extLst>
          </p:cNvPr>
          <p:cNvSpPr>
            <a:spLocks noGrp="1"/>
          </p:cNvSpPr>
          <p:nvPr>
            <p:ph type="subTitle" idx="1"/>
          </p:nvPr>
        </p:nvSpPr>
        <p:spPr>
          <a:xfrm>
            <a:off x="1524000" y="3602038"/>
            <a:ext cx="9144000" cy="1655762"/>
          </a:xfrm>
        </p:spPr>
        <p:txBody>
          <a:bodyPr/>
          <a:lstStyle>
            <a:lvl1pPr marL="0" indent="0" algn="ctr">
              <a:buNone/>
              <a:defRPr sz="2400">
                <a:solidFill>
                  <a:srgbClr val="D3262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a:extLst>
              <a:ext uri="{FF2B5EF4-FFF2-40B4-BE49-F238E27FC236}">
                <a16:creationId xmlns:a16="http://schemas.microsoft.com/office/drawing/2014/main" id="{9C54DEB8-D13E-AA42-BF58-91E28A9F2385}"/>
              </a:ext>
            </a:extLst>
          </p:cNvPr>
          <p:cNvPicPr>
            <a:picLocks noChangeAspect="1"/>
          </p:cNvPicPr>
          <p:nvPr userDrawn="1"/>
        </p:nvPicPr>
        <p:blipFill>
          <a:blip r:embed="rId2"/>
          <a:srcRect/>
          <a:stretch/>
        </p:blipFill>
        <p:spPr>
          <a:xfrm>
            <a:off x="322138" y="5157425"/>
            <a:ext cx="2487447" cy="2487447"/>
          </a:xfrm>
          <a:prstGeom prst="rect">
            <a:avLst/>
          </a:prstGeom>
        </p:spPr>
      </p:pic>
      <p:sp>
        <p:nvSpPr>
          <p:cNvPr id="2" name="Date Placeholder 1">
            <a:extLst>
              <a:ext uri="{FF2B5EF4-FFF2-40B4-BE49-F238E27FC236}">
                <a16:creationId xmlns:a16="http://schemas.microsoft.com/office/drawing/2014/main" id="{3AE8C28D-B62C-204D-A3CE-3C00B5AD84A8}"/>
              </a:ext>
            </a:extLst>
          </p:cNvPr>
          <p:cNvSpPr>
            <a:spLocks noGrp="1"/>
          </p:cNvSpPr>
          <p:nvPr>
            <p:ph type="dt" sz="half" idx="10"/>
          </p:nvPr>
        </p:nvSpPr>
        <p:spPr/>
        <p:txBody>
          <a:bodyPr/>
          <a:lstStyle>
            <a:lvl1pPr>
              <a:defRPr/>
            </a:lvl1pPr>
          </a:lstStyle>
          <a:p>
            <a:fld id="{5B91E017-089A-DE47-87C9-9B3761A37534}" type="datetime1">
              <a:rPr lang="en-US" smtClean="0"/>
              <a:t>8/5/22</a:t>
            </a:fld>
            <a:endParaRPr lang="en-US" dirty="0"/>
          </a:p>
        </p:txBody>
      </p:sp>
      <p:sp>
        <p:nvSpPr>
          <p:cNvPr id="3" name="Footer Placeholder 2">
            <a:extLst>
              <a:ext uri="{FF2B5EF4-FFF2-40B4-BE49-F238E27FC236}">
                <a16:creationId xmlns:a16="http://schemas.microsoft.com/office/drawing/2014/main" id="{06C98913-706E-504D-9CA7-329FDECC4577}"/>
              </a:ext>
            </a:extLst>
          </p:cNvPr>
          <p:cNvSpPr>
            <a:spLocks noGrp="1"/>
          </p:cNvSpPr>
          <p:nvPr>
            <p:ph type="ftr" sz="quarter" idx="11"/>
          </p:nvPr>
        </p:nvSpPr>
        <p:spPr/>
        <p:txBody>
          <a:bodyPr/>
          <a:lstStyle/>
          <a:p>
            <a:r>
              <a:rPr lang="en-US"/>
              <a:t>Created By: Stacie Bacon</a:t>
            </a:r>
            <a:endParaRPr lang="en-US" dirty="0"/>
          </a:p>
        </p:txBody>
      </p:sp>
      <p:sp>
        <p:nvSpPr>
          <p:cNvPr id="4" name="Slide Number Placeholder 3">
            <a:extLst>
              <a:ext uri="{FF2B5EF4-FFF2-40B4-BE49-F238E27FC236}">
                <a16:creationId xmlns:a16="http://schemas.microsoft.com/office/drawing/2014/main" id="{26585212-6FA5-D640-9DCA-83CFE07DB142}"/>
              </a:ext>
            </a:extLst>
          </p:cNvPr>
          <p:cNvSpPr>
            <a:spLocks noGrp="1"/>
          </p:cNvSpPr>
          <p:nvPr>
            <p:ph type="sldNum" sz="quarter" idx="12"/>
          </p:nvPr>
        </p:nvSpPr>
        <p:spPr/>
        <p:txBody>
          <a:bodyPr/>
          <a:lstStyle/>
          <a:p>
            <a:fld id="{CEBEAAA0-57B3-4745-B544-D10C79FF2BDF}" type="slidenum">
              <a:rPr lang="en-US" smtClean="0"/>
              <a:t>‹#›</a:t>
            </a:fld>
            <a:r>
              <a:rPr lang="en-US"/>
              <a:t> of 17</a:t>
            </a:r>
            <a:endParaRPr lang="en-US" dirty="0"/>
          </a:p>
        </p:txBody>
      </p:sp>
    </p:spTree>
    <p:extLst>
      <p:ext uri="{BB962C8B-B14F-4D97-AF65-F5344CB8AC3E}">
        <p14:creationId xmlns:p14="http://schemas.microsoft.com/office/powerpoint/2010/main" val="67100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 Blue Footer">
    <p:bg>
      <p:bgPr>
        <a:solidFill>
          <a:srgbClr val="041827"/>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BE2BB8-8C28-A946-937E-1533E4DB348F}"/>
              </a:ext>
            </a:extLst>
          </p:cNvPr>
          <p:cNvSpPr>
            <a:spLocks noGrp="1"/>
          </p:cNvSpPr>
          <p:nvPr>
            <p:ph type="dt" sz="half" idx="10"/>
          </p:nvPr>
        </p:nvSpPr>
        <p:spPr/>
        <p:txBody>
          <a:bodyPr/>
          <a:lstStyle/>
          <a:p>
            <a:fld id="{B0E48BF6-8A9A-B042-B14D-EA145A98E78E}" type="datetime1">
              <a:rPr lang="en-US" smtClean="0"/>
              <a:t>8/5/22</a:t>
            </a:fld>
            <a:endParaRPr lang="en-US" dirty="0"/>
          </a:p>
        </p:txBody>
      </p:sp>
      <p:sp>
        <p:nvSpPr>
          <p:cNvPr id="3" name="Footer Placeholder 2">
            <a:extLst>
              <a:ext uri="{FF2B5EF4-FFF2-40B4-BE49-F238E27FC236}">
                <a16:creationId xmlns:a16="http://schemas.microsoft.com/office/drawing/2014/main" id="{1902FB78-8414-5041-9C8A-4042D4EB9269}"/>
              </a:ext>
            </a:extLst>
          </p:cNvPr>
          <p:cNvSpPr>
            <a:spLocks noGrp="1"/>
          </p:cNvSpPr>
          <p:nvPr>
            <p:ph type="ftr" sz="quarter" idx="11"/>
          </p:nvPr>
        </p:nvSpPr>
        <p:spPr/>
        <p:txBody>
          <a:bodyPr/>
          <a:lstStyle/>
          <a:p>
            <a:r>
              <a:rPr lang="en-US"/>
              <a:t>Created By: Stacie Bacon</a:t>
            </a:r>
            <a:endParaRPr lang="en-US" dirty="0"/>
          </a:p>
        </p:txBody>
      </p:sp>
      <p:sp>
        <p:nvSpPr>
          <p:cNvPr id="4" name="Slide Number Placeholder 3">
            <a:extLst>
              <a:ext uri="{FF2B5EF4-FFF2-40B4-BE49-F238E27FC236}">
                <a16:creationId xmlns:a16="http://schemas.microsoft.com/office/drawing/2014/main" id="{27E1D0B2-EC4D-4D40-B57E-4B91A02B3A48}"/>
              </a:ext>
            </a:extLst>
          </p:cNvPr>
          <p:cNvSpPr>
            <a:spLocks noGrp="1"/>
          </p:cNvSpPr>
          <p:nvPr>
            <p:ph type="sldNum" sz="quarter" idx="12"/>
          </p:nvPr>
        </p:nvSpPr>
        <p:spPr/>
        <p:txBody>
          <a:bodyPr/>
          <a:lstStyle/>
          <a:p>
            <a:fld id="{CEBEAAA0-57B3-4745-B544-D10C79FF2BDF}" type="slidenum">
              <a:rPr lang="en-US" smtClean="0"/>
              <a:t>‹#›</a:t>
            </a:fld>
            <a:r>
              <a:rPr lang="en-US"/>
              <a:t> of 17</a:t>
            </a:r>
            <a:endParaRPr lang="en-US" dirty="0"/>
          </a:p>
        </p:txBody>
      </p:sp>
    </p:spTree>
    <p:extLst>
      <p:ext uri="{BB962C8B-B14F-4D97-AF65-F5344CB8AC3E}">
        <p14:creationId xmlns:p14="http://schemas.microsoft.com/office/powerpoint/2010/main" val="163142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C2B9B7B-4F74-C045-AEDF-B6DB9E960806}"/>
              </a:ext>
            </a:extLst>
          </p:cNvPr>
          <p:cNvPicPr>
            <a:picLocks noChangeAspect="1"/>
          </p:cNvPicPr>
          <p:nvPr userDrawn="1"/>
        </p:nvPicPr>
        <p:blipFill>
          <a:blip r:embed="rId2"/>
          <a:srcRect/>
          <a:stretch/>
        </p:blipFill>
        <p:spPr>
          <a:xfrm>
            <a:off x="322138" y="5157425"/>
            <a:ext cx="2487447" cy="2487447"/>
          </a:xfrm>
          <a:prstGeom prst="rect">
            <a:avLst/>
          </a:prstGeom>
        </p:spPr>
      </p:pic>
      <p:sp>
        <p:nvSpPr>
          <p:cNvPr id="2" name="Date Placeholder 1">
            <a:extLst>
              <a:ext uri="{FF2B5EF4-FFF2-40B4-BE49-F238E27FC236}">
                <a16:creationId xmlns:a16="http://schemas.microsoft.com/office/drawing/2014/main" id="{0ECA6CD5-6C8A-5B48-A103-5FC4678E8E7C}"/>
              </a:ext>
            </a:extLst>
          </p:cNvPr>
          <p:cNvSpPr>
            <a:spLocks noGrp="1"/>
          </p:cNvSpPr>
          <p:nvPr>
            <p:ph type="dt" sz="half" idx="10"/>
          </p:nvPr>
        </p:nvSpPr>
        <p:spPr/>
        <p:txBody>
          <a:bodyPr/>
          <a:lstStyle/>
          <a:p>
            <a:fld id="{BBC8A446-6F29-D645-AA9B-49580E5035B6}" type="datetime1">
              <a:rPr lang="en-US" smtClean="0"/>
              <a:t>8/5/22</a:t>
            </a:fld>
            <a:endParaRPr lang="en-US" dirty="0"/>
          </a:p>
        </p:txBody>
      </p:sp>
      <p:sp>
        <p:nvSpPr>
          <p:cNvPr id="3" name="Footer Placeholder 2">
            <a:extLst>
              <a:ext uri="{FF2B5EF4-FFF2-40B4-BE49-F238E27FC236}">
                <a16:creationId xmlns:a16="http://schemas.microsoft.com/office/drawing/2014/main" id="{540B5CB1-41D8-394F-B509-9C4D960725CF}"/>
              </a:ext>
            </a:extLst>
          </p:cNvPr>
          <p:cNvSpPr>
            <a:spLocks noGrp="1"/>
          </p:cNvSpPr>
          <p:nvPr>
            <p:ph type="ftr" sz="quarter" idx="11"/>
          </p:nvPr>
        </p:nvSpPr>
        <p:spPr/>
        <p:txBody>
          <a:bodyPr/>
          <a:lstStyle/>
          <a:p>
            <a:r>
              <a:rPr lang="en-US"/>
              <a:t>Created By: Stacie Bacon</a:t>
            </a:r>
            <a:endParaRPr lang="en-US" dirty="0"/>
          </a:p>
        </p:txBody>
      </p:sp>
      <p:sp>
        <p:nvSpPr>
          <p:cNvPr id="4" name="Slide Number Placeholder 3">
            <a:extLst>
              <a:ext uri="{FF2B5EF4-FFF2-40B4-BE49-F238E27FC236}">
                <a16:creationId xmlns:a16="http://schemas.microsoft.com/office/drawing/2014/main" id="{7AAEBD68-D4EE-3E44-93B5-6D993F8937CE}"/>
              </a:ext>
            </a:extLst>
          </p:cNvPr>
          <p:cNvSpPr>
            <a:spLocks noGrp="1"/>
          </p:cNvSpPr>
          <p:nvPr>
            <p:ph type="sldNum" sz="quarter" idx="12"/>
          </p:nvPr>
        </p:nvSpPr>
        <p:spPr/>
        <p:txBody>
          <a:bodyPr/>
          <a:lstStyle/>
          <a:p>
            <a:fld id="{CEBEAAA0-57B3-4745-B544-D10C79FF2BDF}" type="slidenum">
              <a:rPr lang="en-US" smtClean="0"/>
              <a:t>‹#›</a:t>
            </a:fld>
            <a:r>
              <a:rPr lang="en-US"/>
              <a:t> of 17</a:t>
            </a:r>
            <a:endParaRPr lang="en-US" dirty="0"/>
          </a:p>
        </p:txBody>
      </p:sp>
    </p:spTree>
    <p:extLst>
      <p:ext uri="{BB962C8B-B14F-4D97-AF65-F5344CB8AC3E}">
        <p14:creationId xmlns:p14="http://schemas.microsoft.com/office/powerpoint/2010/main" val="100546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41827"/>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983C20-B132-0047-9C6D-D0CAF8211260}"/>
              </a:ext>
            </a:extLst>
          </p:cNvPr>
          <p:cNvPicPr>
            <a:picLocks noChangeAspect="1"/>
          </p:cNvPicPr>
          <p:nvPr userDrawn="1"/>
        </p:nvPicPr>
        <p:blipFill>
          <a:blip r:embed="rId2"/>
          <a:srcRect/>
          <a:stretch/>
        </p:blipFill>
        <p:spPr>
          <a:xfrm>
            <a:off x="677738" y="6160725"/>
            <a:ext cx="2487447" cy="2487447"/>
          </a:xfrm>
          <a:prstGeom prst="rect">
            <a:avLst/>
          </a:prstGeom>
        </p:spPr>
      </p:pic>
      <p:sp>
        <p:nvSpPr>
          <p:cNvPr id="2" name="Title 1">
            <a:extLst>
              <a:ext uri="{FF2B5EF4-FFF2-40B4-BE49-F238E27FC236}">
                <a16:creationId xmlns:a16="http://schemas.microsoft.com/office/drawing/2014/main" id="{E9F50863-5227-5D48-AAFA-980059B9E8AE}"/>
              </a:ext>
            </a:extLst>
          </p:cNvPr>
          <p:cNvSpPr>
            <a:spLocks noGrp="1"/>
          </p:cNvSpPr>
          <p:nvPr>
            <p:ph type="title"/>
          </p:nvPr>
        </p:nvSpPr>
        <p:spPr>
          <a:xfrm>
            <a:off x="831850" y="970150"/>
            <a:ext cx="10515600" cy="2852737"/>
          </a:xfrm>
          <a:prstGeom prst="rect">
            <a:avLst/>
          </a:prstGeo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BE78C86-2D2E-A748-9D78-D0FC4361FE62}"/>
              </a:ext>
            </a:extLst>
          </p:cNvPr>
          <p:cNvSpPr>
            <a:spLocks noGrp="1"/>
          </p:cNvSpPr>
          <p:nvPr>
            <p:ph type="body" idx="1"/>
          </p:nvPr>
        </p:nvSpPr>
        <p:spPr>
          <a:xfrm>
            <a:off x="831850" y="3849875"/>
            <a:ext cx="10515600" cy="1500187"/>
          </a:xfrm>
          <a:prstGeom prst="rect">
            <a:avLst/>
          </a:prstGeom>
        </p:spPr>
        <p:txBody>
          <a:bodyPr/>
          <a:lstStyle>
            <a:lvl1pPr marL="0" indent="0">
              <a:buNone/>
              <a:defRPr sz="2400">
                <a:solidFill>
                  <a:srgbClr val="D3262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91739EC-2DE0-B54A-A906-A63F9F21448F}"/>
              </a:ext>
            </a:extLst>
          </p:cNvPr>
          <p:cNvSpPr>
            <a:spLocks noGrp="1"/>
          </p:cNvSpPr>
          <p:nvPr>
            <p:ph type="dt" sz="half" idx="10"/>
          </p:nvPr>
        </p:nvSpPr>
        <p:spPr/>
        <p:txBody>
          <a:bodyPr/>
          <a:lstStyle>
            <a:lvl1pPr>
              <a:defRPr/>
            </a:lvl1pPr>
          </a:lstStyle>
          <a:p>
            <a:fld id="{98FA67EC-D93A-F542-A519-1A5917A6E7A2}" type="datetime1">
              <a:rPr lang="en-US" smtClean="0"/>
              <a:t>8/5/22</a:t>
            </a:fld>
            <a:endParaRPr lang="en-US" dirty="0"/>
          </a:p>
        </p:txBody>
      </p:sp>
      <p:sp>
        <p:nvSpPr>
          <p:cNvPr id="5" name="Footer Placeholder 4">
            <a:extLst>
              <a:ext uri="{FF2B5EF4-FFF2-40B4-BE49-F238E27FC236}">
                <a16:creationId xmlns:a16="http://schemas.microsoft.com/office/drawing/2014/main" id="{42FF6F69-E0B5-E34A-A72B-877D66318B77}"/>
              </a:ext>
            </a:extLst>
          </p:cNvPr>
          <p:cNvSpPr>
            <a:spLocks noGrp="1"/>
          </p:cNvSpPr>
          <p:nvPr>
            <p:ph type="ftr" sz="quarter" idx="11"/>
          </p:nvPr>
        </p:nvSpPr>
        <p:spPr/>
        <p:txBody>
          <a:bodyPr/>
          <a:lstStyle/>
          <a:p>
            <a:r>
              <a:rPr lang="en-US"/>
              <a:t>Created By: Stacie Bacon</a:t>
            </a:r>
            <a:endParaRPr lang="en-US" dirty="0"/>
          </a:p>
        </p:txBody>
      </p:sp>
      <p:sp>
        <p:nvSpPr>
          <p:cNvPr id="6" name="Slide Number Placeholder 5">
            <a:extLst>
              <a:ext uri="{FF2B5EF4-FFF2-40B4-BE49-F238E27FC236}">
                <a16:creationId xmlns:a16="http://schemas.microsoft.com/office/drawing/2014/main" id="{D1079F6A-6A4A-A04B-AC83-7096131BFA2E}"/>
              </a:ext>
            </a:extLst>
          </p:cNvPr>
          <p:cNvSpPr>
            <a:spLocks noGrp="1"/>
          </p:cNvSpPr>
          <p:nvPr>
            <p:ph type="sldNum" sz="quarter" idx="12"/>
          </p:nvPr>
        </p:nvSpPr>
        <p:spPr/>
        <p:txBody>
          <a:bodyPr/>
          <a:lstStyle/>
          <a:p>
            <a:fld id="{CEBEAAA0-57B3-4745-B544-D10C79FF2BDF}" type="slidenum">
              <a:rPr lang="en-US" smtClean="0"/>
              <a:t>‹#›</a:t>
            </a:fld>
            <a:r>
              <a:rPr lang="en-US"/>
              <a:t> of 17</a:t>
            </a:r>
            <a:endParaRPr lang="en-US" dirty="0"/>
          </a:p>
        </p:txBody>
      </p:sp>
    </p:spTree>
    <p:extLst>
      <p:ext uri="{BB962C8B-B14F-4D97-AF65-F5344CB8AC3E}">
        <p14:creationId xmlns:p14="http://schemas.microsoft.com/office/powerpoint/2010/main" val="401421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930"/>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4EF661A-D07D-F34E-93BC-7E293E742E85}"/>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39BD0016-2D35-7C47-BA8C-041278DDB4E1}"/>
              </a:ext>
            </a:extLst>
          </p:cNvPr>
          <p:cNvPicPr>
            <a:picLocks noChangeAspect="1"/>
          </p:cNvPicPr>
          <p:nvPr userDrawn="1"/>
        </p:nvPicPr>
        <p:blipFill>
          <a:blip r:embed="rId2"/>
          <a:srcRect/>
          <a:stretch/>
        </p:blipFill>
        <p:spPr>
          <a:xfrm>
            <a:off x="405265" y="5988698"/>
            <a:ext cx="2487447" cy="2487447"/>
          </a:xfrm>
          <a:prstGeom prst="rect">
            <a:avLst/>
          </a:prstGeom>
        </p:spPr>
      </p:pic>
      <p:sp>
        <p:nvSpPr>
          <p:cNvPr id="4" name="Date Placeholder 3">
            <a:extLst>
              <a:ext uri="{FF2B5EF4-FFF2-40B4-BE49-F238E27FC236}">
                <a16:creationId xmlns:a16="http://schemas.microsoft.com/office/drawing/2014/main" id="{CD0DE800-ECA8-D647-B3EB-3053C8F7233F}"/>
              </a:ext>
            </a:extLst>
          </p:cNvPr>
          <p:cNvSpPr>
            <a:spLocks noGrp="1"/>
          </p:cNvSpPr>
          <p:nvPr>
            <p:ph type="dt" sz="half" idx="10"/>
          </p:nvPr>
        </p:nvSpPr>
        <p:spPr/>
        <p:txBody>
          <a:bodyPr/>
          <a:lstStyle>
            <a:lvl1pPr>
              <a:defRPr/>
            </a:lvl1pPr>
          </a:lstStyle>
          <a:p>
            <a:fld id="{0487B4C2-3CE6-C046-9BE7-E6F2A20C62D5}" type="datetime1">
              <a:rPr lang="en-US" smtClean="0"/>
              <a:t>8/5/22</a:t>
            </a:fld>
            <a:endParaRPr lang="en-US" dirty="0"/>
          </a:p>
        </p:txBody>
      </p:sp>
      <p:sp>
        <p:nvSpPr>
          <p:cNvPr id="5" name="Footer Placeholder 4">
            <a:extLst>
              <a:ext uri="{FF2B5EF4-FFF2-40B4-BE49-F238E27FC236}">
                <a16:creationId xmlns:a16="http://schemas.microsoft.com/office/drawing/2014/main" id="{AAD03112-C29D-4149-B801-FDF6EAC8DFE7}"/>
              </a:ext>
            </a:extLst>
          </p:cNvPr>
          <p:cNvSpPr>
            <a:spLocks noGrp="1"/>
          </p:cNvSpPr>
          <p:nvPr>
            <p:ph type="ftr" sz="quarter" idx="11"/>
          </p:nvPr>
        </p:nvSpPr>
        <p:spPr/>
        <p:txBody>
          <a:bodyPr/>
          <a:lstStyle/>
          <a:p>
            <a:r>
              <a:rPr lang="en-US"/>
              <a:t>Created By: Stacie Bacon</a:t>
            </a:r>
            <a:endParaRPr lang="en-US" dirty="0"/>
          </a:p>
        </p:txBody>
      </p:sp>
      <p:sp>
        <p:nvSpPr>
          <p:cNvPr id="6" name="Slide Number Placeholder 5">
            <a:extLst>
              <a:ext uri="{FF2B5EF4-FFF2-40B4-BE49-F238E27FC236}">
                <a16:creationId xmlns:a16="http://schemas.microsoft.com/office/drawing/2014/main" id="{E31E85A4-8585-954E-B671-C6B614A750CC}"/>
              </a:ext>
            </a:extLst>
          </p:cNvPr>
          <p:cNvSpPr>
            <a:spLocks noGrp="1"/>
          </p:cNvSpPr>
          <p:nvPr>
            <p:ph type="sldNum" sz="quarter" idx="12"/>
          </p:nvPr>
        </p:nvSpPr>
        <p:spPr/>
        <p:txBody>
          <a:bodyPr/>
          <a:lstStyle/>
          <a:p>
            <a:fld id="{CEBEAAA0-57B3-4745-B544-D10C79FF2BDF}" type="slidenum">
              <a:rPr lang="en-US" smtClean="0"/>
              <a:t>‹#›</a:t>
            </a:fld>
            <a:r>
              <a:rPr lang="en-US"/>
              <a:t> of 17</a:t>
            </a:r>
            <a:endParaRPr lang="en-US" dirty="0"/>
          </a:p>
        </p:txBody>
      </p:sp>
    </p:spTree>
    <p:extLst>
      <p:ext uri="{BB962C8B-B14F-4D97-AF65-F5344CB8AC3E}">
        <p14:creationId xmlns:p14="http://schemas.microsoft.com/office/powerpoint/2010/main" val="227787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 Blue">
    <p:bg>
      <p:bgPr>
        <a:solidFill>
          <a:srgbClr val="041827"/>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C5D018-ADE9-624F-BFBB-AC65906CB17E}"/>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a:t>Click to edit Master title style</a:t>
            </a:r>
          </a:p>
        </p:txBody>
      </p:sp>
      <p:sp>
        <p:nvSpPr>
          <p:cNvPr id="13" name="Content Placeholder 2">
            <a:extLst>
              <a:ext uri="{FF2B5EF4-FFF2-40B4-BE49-F238E27FC236}">
                <a16:creationId xmlns:a16="http://schemas.microsoft.com/office/drawing/2014/main" id="{C2AA8184-3654-7C4A-9EE1-4A4D729B2102}"/>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883B02B7-6A76-1341-8684-1E61A09DEC84}"/>
              </a:ext>
            </a:extLst>
          </p:cNvPr>
          <p:cNvPicPr>
            <a:picLocks noChangeAspect="1"/>
          </p:cNvPicPr>
          <p:nvPr userDrawn="1"/>
        </p:nvPicPr>
        <p:blipFill>
          <a:blip r:embed="rId2"/>
          <a:srcRect/>
          <a:stretch/>
        </p:blipFill>
        <p:spPr>
          <a:xfrm>
            <a:off x="310263" y="6131201"/>
            <a:ext cx="2487447" cy="2487447"/>
          </a:xfrm>
          <a:prstGeom prst="rect">
            <a:avLst/>
          </a:prstGeom>
        </p:spPr>
      </p:pic>
      <p:sp>
        <p:nvSpPr>
          <p:cNvPr id="2" name="Date Placeholder 1">
            <a:extLst>
              <a:ext uri="{FF2B5EF4-FFF2-40B4-BE49-F238E27FC236}">
                <a16:creationId xmlns:a16="http://schemas.microsoft.com/office/drawing/2014/main" id="{95DEF08D-2C66-E74B-8D80-166512E1E8F2}"/>
              </a:ext>
            </a:extLst>
          </p:cNvPr>
          <p:cNvSpPr>
            <a:spLocks noGrp="1"/>
          </p:cNvSpPr>
          <p:nvPr>
            <p:ph type="dt" sz="half" idx="10"/>
          </p:nvPr>
        </p:nvSpPr>
        <p:spPr/>
        <p:txBody>
          <a:bodyPr/>
          <a:lstStyle>
            <a:lvl1pPr>
              <a:defRPr/>
            </a:lvl1pPr>
          </a:lstStyle>
          <a:p>
            <a:fld id="{1372C434-79F6-A84B-9D0F-4EF610DE7343}" type="datetime1">
              <a:rPr lang="en-US" smtClean="0"/>
              <a:t>8/5/22</a:t>
            </a:fld>
            <a:endParaRPr lang="en-US" dirty="0"/>
          </a:p>
        </p:txBody>
      </p:sp>
      <p:sp>
        <p:nvSpPr>
          <p:cNvPr id="3" name="Footer Placeholder 2">
            <a:extLst>
              <a:ext uri="{FF2B5EF4-FFF2-40B4-BE49-F238E27FC236}">
                <a16:creationId xmlns:a16="http://schemas.microsoft.com/office/drawing/2014/main" id="{E61AD2CB-9845-EF42-8330-C36B2C8C125B}"/>
              </a:ext>
            </a:extLst>
          </p:cNvPr>
          <p:cNvSpPr>
            <a:spLocks noGrp="1"/>
          </p:cNvSpPr>
          <p:nvPr>
            <p:ph type="ftr" sz="quarter" idx="11"/>
          </p:nvPr>
        </p:nvSpPr>
        <p:spPr/>
        <p:txBody>
          <a:bodyPr/>
          <a:lstStyle/>
          <a:p>
            <a:r>
              <a:rPr lang="en-US"/>
              <a:t>Created By: Stacie Bacon</a:t>
            </a:r>
            <a:endParaRPr lang="en-US" dirty="0"/>
          </a:p>
        </p:txBody>
      </p:sp>
      <p:sp>
        <p:nvSpPr>
          <p:cNvPr id="4" name="Slide Number Placeholder 3">
            <a:extLst>
              <a:ext uri="{FF2B5EF4-FFF2-40B4-BE49-F238E27FC236}">
                <a16:creationId xmlns:a16="http://schemas.microsoft.com/office/drawing/2014/main" id="{DB7AF3C2-B2AA-0D46-95E1-C3801A19ACED}"/>
              </a:ext>
            </a:extLst>
          </p:cNvPr>
          <p:cNvSpPr>
            <a:spLocks noGrp="1"/>
          </p:cNvSpPr>
          <p:nvPr>
            <p:ph type="sldNum" sz="quarter" idx="12"/>
          </p:nvPr>
        </p:nvSpPr>
        <p:spPr/>
        <p:txBody>
          <a:bodyPr/>
          <a:lstStyle/>
          <a:p>
            <a:fld id="{CEBEAAA0-57B3-4745-B544-D10C79FF2BDF}" type="slidenum">
              <a:rPr lang="en-US" smtClean="0"/>
              <a:t>‹#›</a:t>
            </a:fld>
            <a:r>
              <a:rPr lang="en-US" dirty="0"/>
              <a:t> of 39</a:t>
            </a:r>
          </a:p>
        </p:txBody>
      </p:sp>
    </p:spTree>
    <p:extLst>
      <p:ext uri="{BB962C8B-B14F-4D97-AF65-F5344CB8AC3E}">
        <p14:creationId xmlns:p14="http://schemas.microsoft.com/office/powerpoint/2010/main" val="48701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od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B88A026A-A857-D747-9455-544FBD2AEE79}"/>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73DB41BB-C42D-C94B-8BE1-1038F3DE5EB7}"/>
              </a:ext>
            </a:extLst>
          </p:cNvPr>
          <p:cNvPicPr>
            <a:picLocks noChangeAspect="1"/>
          </p:cNvPicPr>
          <p:nvPr userDrawn="1"/>
        </p:nvPicPr>
        <p:blipFill>
          <a:blip r:embed="rId2"/>
          <a:srcRect/>
          <a:stretch/>
        </p:blipFill>
        <p:spPr>
          <a:xfrm>
            <a:off x="322138" y="5157425"/>
            <a:ext cx="2487447" cy="2487447"/>
          </a:xfrm>
          <a:prstGeom prst="rect">
            <a:avLst/>
          </a:prstGeom>
        </p:spPr>
      </p:pic>
      <p:sp>
        <p:nvSpPr>
          <p:cNvPr id="2" name="Date Placeholder 1">
            <a:extLst>
              <a:ext uri="{FF2B5EF4-FFF2-40B4-BE49-F238E27FC236}">
                <a16:creationId xmlns:a16="http://schemas.microsoft.com/office/drawing/2014/main" id="{6FE8EDC5-B4D5-6747-A0B8-93F022919BCE}"/>
              </a:ext>
            </a:extLst>
          </p:cNvPr>
          <p:cNvSpPr>
            <a:spLocks noGrp="1"/>
          </p:cNvSpPr>
          <p:nvPr>
            <p:ph type="dt" sz="half" idx="10"/>
          </p:nvPr>
        </p:nvSpPr>
        <p:spPr/>
        <p:txBody>
          <a:bodyPr/>
          <a:lstStyle>
            <a:lvl1pPr>
              <a:defRPr/>
            </a:lvl1pPr>
          </a:lstStyle>
          <a:p>
            <a:fld id="{E66FF127-4AF6-1445-BDD1-22CC0590D93C}" type="datetime1">
              <a:rPr lang="en-US" smtClean="0"/>
              <a:t>8/5/22</a:t>
            </a:fld>
            <a:endParaRPr lang="en-US" dirty="0"/>
          </a:p>
        </p:txBody>
      </p:sp>
      <p:sp>
        <p:nvSpPr>
          <p:cNvPr id="3" name="Footer Placeholder 2">
            <a:extLst>
              <a:ext uri="{FF2B5EF4-FFF2-40B4-BE49-F238E27FC236}">
                <a16:creationId xmlns:a16="http://schemas.microsoft.com/office/drawing/2014/main" id="{A8A0461E-03FC-E84A-8F16-D74C5112AFF2}"/>
              </a:ext>
            </a:extLst>
          </p:cNvPr>
          <p:cNvSpPr>
            <a:spLocks noGrp="1"/>
          </p:cNvSpPr>
          <p:nvPr>
            <p:ph type="ftr" sz="quarter" idx="11"/>
          </p:nvPr>
        </p:nvSpPr>
        <p:spPr/>
        <p:txBody>
          <a:bodyPr/>
          <a:lstStyle/>
          <a:p>
            <a:r>
              <a:rPr lang="en-US"/>
              <a:t>Created By: Stacie Bacon</a:t>
            </a:r>
            <a:endParaRPr lang="en-US" dirty="0"/>
          </a:p>
        </p:txBody>
      </p:sp>
      <p:sp>
        <p:nvSpPr>
          <p:cNvPr id="4" name="Slide Number Placeholder 3">
            <a:extLst>
              <a:ext uri="{FF2B5EF4-FFF2-40B4-BE49-F238E27FC236}">
                <a16:creationId xmlns:a16="http://schemas.microsoft.com/office/drawing/2014/main" id="{C15307C3-0CB4-D04E-83BF-297D1AE88C8B}"/>
              </a:ext>
            </a:extLst>
          </p:cNvPr>
          <p:cNvSpPr>
            <a:spLocks noGrp="1"/>
          </p:cNvSpPr>
          <p:nvPr>
            <p:ph type="sldNum" sz="quarter" idx="12"/>
          </p:nvPr>
        </p:nvSpPr>
        <p:spPr/>
        <p:txBody>
          <a:bodyPr/>
          <a:lstStyle/>
          <a:p>
            <a:fld id="{CEBEAAA0-57B3-4745-B544-D10C79FF2BDF}" type="slidenum">
              <a:rPr lang="en-US" smtClean="0"/>
              <a:t>‹#›</a:t>
            </a:fld>
            <a:r>
              <a:rPr lang="en-US"/>
              <a:t> of 17</a:t>
            </a:r>
            <a:endParaRPr lang="en-US" dirty="0"/>
          </a:p>
        </p:txBody>
      </p:sp>
    </p:spTree>
    <p:extLst>
      <p:ext uri="{BB962C8B-B14F-4D97-AF65-F5344CB8AC3E}">
        <p14:creationId xmlns:p14="http://schemas.microsoft.com/office/powerpoint/2010/main" val="381130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463"/>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a:t>Click to edit Master title style</a:t>
            </a:r>
          </a:p>
        </p:txBody>
      </p:sp>
      <p:pic>
        <p:nvPicPr>
          <p:cNvPr id="7" name="Picture 6">
            <a:extLst>
              <a:ext uri="{FF2B5EF4-FFF2-40B4-BE49-F238E27FC236}">
                <a16:creationId xmlns:a16="http://schemas.microsoft.com/office/drawing/2014/main" id="{1B9A69D9-A844-CB47-A380-7B009EAD4568}"/>
              </a:ext>
            </a:extLst>
          </p:cNvPr>
          <p:cNvPicPr>
            <a:picLocks noChangeAspect="1"/>
          </p:cNvPicPr>
          <p:nvPr userDrawn="1"/>
        </p:nvPicPr>
        <p:blipFill>
          <a:blip r:embed="rId2"/>
          <a:srcRect/>
          <a:stretch/>
        </p:blipFill>
        <p:spPr>
          <a:xfrm>
            <a:off x="322138" y="5157425"/>
            <a:ext cx="2487447" cy="2487447"/>
          </a:xfrm>
          <a:prstGeom prst="rect">
            <a:avLst/>
          </a:prstGeom>
        </p:spPr>
      </p:pic>
      <p:sp>
        <p:nvSpPr>
          <p:cNvPr id="3" name="Date Placeholder 2">
            <a:extLst>
              <a:ext uri="{FF2B5EF4-FFF2-40B4-BE49-F238E27FC236}">
                <a16:creationId xmlns:a16="http://schemas.microsoft.com/office/drawing/2014/main" id="{FCC44DC5-3416-9941-B53E-FAC566C0BB3D}"/>
              </a:ext>
            </a:extLst>
          </p:cNvPr>
          <p:cNvSpPr>
            <a:spLocks noGrp="1"/>
          </p:cNvSpPr>
          <p:nvPr>
            <p:ph type="dt" sz="half" idx="10"/>
          </p:nvPr>
        </p:nvSpPr>
        <p:spPr/>
        <p:txBody>
          <a:bodyPr/>
          <a:lstStyle>
            <a:lvl1pPr>
              <a:defRPr/>
            </a:lvl1pPr>
          </a:lstStyle>
          <a:p>
            <a:fld id="{CA586D58-3CBD-4541-BB40-AC85663B53DA}" type="datetime1">
              <a:rPr lang="en-US" smtClean="0"/>
              <a:t>8/5/22</a:t>
            </a:fld>
            <a:endParaRPr lang="en-US" dirty="0"/>
          </a:p>
        </p:txBody>
      </p:sp>
      <p:sp>
        <p:nvSpPr>
          <p:cNvPr id="4" name="Footer Placeholder 3">
            <a:extLst>
              <a:ext uri="{FF2B5EF4-FFF2-40B4-BE49-F238E27FC236}">
                <a16:creationId xmlns:a16="http://schemas.microsoft.com/office/drawing/2014/main" id="{8C99DC34-B058-E944-BB38-E0E66C2A3957}"/>
              </a:ext>
            </a:extLst>
          </p:cNvPr>
          <p:cNvSpPr>
            <a:spLocks noGrp="1"/>
          </p:cNvSpPr>
          <p:nvPr>
            <p:ph type="ftr" sz="quarter" idx="11"/>
          </p:nvPr>
        </p:nvSpPr>
        <p:spPr/>
        <p:txBody>
          <a:bodyPr/>
          <a:lstStyle/>
          <a:p>
            <a:r>
              <a:rPr lang="en-US"/>
              <a:t>Created By: Stacie Bacon</a:t>
            </a:r>
            <a:endParaRPr lang="en-US" dirty="0"/>
          </a:p>
        </p:txBody>
      </p:sp>
      <p:sp>
        <p:nvSpPr>
          <p:cNvPr id="5" name="Slide Number Placeholder 4">
            <a:extLst>
              <a:ext uri="{FF2B5EF4-FFF2-40B4-BE49-F238E27FC236}">
                <a16:creationId xmlns:a16="http://schemas.microsoft.com/office/drawing/2014/main" id="{9E5A706F-4709-9545-A951-3EE2E2149626}"/>
              </a:ext>
            </a:extLst>
          </p:cNvPr>
          <p:cNvSpPr>
            <a:spLocks noGrp="1"/>
          </p:cNvSpPr>
          <p:nvPr>
            <p:ph type="sldNum" sz="quarter" idx="12"/>
          </p:nvPr>
        </p:nvSpPr>
        <p:spPr/>
        <p:txBody>
          <a:bodyPr/>
          <a:lstStyle/>
          <a:p>
            <a:fld id="{CEBEAAA0-57B3-4745-B544-D10C79FF2BDF}" type="slidenum">
              <a:rPr lang="en-US" smtClean="0"/>
              <a:t>‹#›</a:t>
            </a:fld>
            <a:r>
              <a:rPr lang="en-US"/>
              <a:t> of 17</a:t>
            </a:r>
            <a:endParaRPr lang="en-US" dirty="0"/>
          </a:p>
        </p:txBody>
      </p:sp>
    </p:spTree>
    <p:extLst>
      <p:ext uri="{BB962C8B-B14F-4D97-AF65-F5344CB8AC3E}">
        <p14:creationId xmlns:p14="http://schemas.microsoft.com/office/powerpoint/2010/main" val="368879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Foot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a:t>Click to edit Master title style</a:t>
            </a:r>
          </a:p>
        </p:txBody>
      </p:sp>
      <p:pic>
        <p:nvPicPr>
          <p:cNvPr id="5" name="Picture 4">
            <a:extLst>
              <a:ext uri="{FF2B5EF4-FFF2-40B4-BE49-F238E27FC236}">
                <a16:creationId xmlns:a16="http://schemas.microsoft.com/office/drawing/2014/main" id="{23B52540-573D-4241-B31C-509E462999D1}"/>
              </a:ext>
            </a:extLst>
          </p:cNvPr>
          <p:cNvPicPr>
            <a:picLocks noChangeAspect="1"/>
          </p:cNvPicPr>
          <p:nvPr userDrawn="1"/>
        </p:nvPicPr>
        <p:blipFill>
          <a:blip r:embed="rId2"/>
          <a:srcRect/>
          <a:stretch/>
        </p:blipFill>
        <p:spPr>
          <a:xfrm>
            <a:off x="322138" y="5157425"/>
            <a:ext cx="2487447" cy="2487447"/>
          </a:xfrm>
          <a:prstGeom prst="rect">
            <a:avLst/>
          </a:prstGeom>
        </p:spPr>
      </p:pic>
      <p:sp>
        <p:nvSpPr>
          <p:cNvPr id="3" name="Date Placeholder 2">
            <a:extLst>
              <a:ext uri="{FF2B5EF4-FFF2-40B4-BE49-F238E27FC236}">
                <a16:creationId xmlns:a16="http://schemas.microsoft.com/office/drawing/2014/main" id="{6B370EC3-F47C-6542-B193-BC54577E5C9C}"/>
              </a:ext>
            </a:extLst>
          </p:cNvPr>
          <p:cNvSpPr>
            <a:spLocks noGrp="1"/>
          </p:cNvSpPr>
          <p:nvPr>
            <p:ph type="dt" sz="half" idx="10"/>
          </p:nvPr>
        </p:nvSpPr>
        <p:spPr/>
        <p:txBody>
          <a:bodyPr/>
          <a:lstStyle/>
          <a:p>
            <a:fld id="{64253953-FF9F-454E-B035-6C96A1EBA7BA}" type="datetime1">
              <a:rPr lang="en-US" smtClean="0"/>
              <a:t>8/5/22</a:t>
            </a:fld>
            <a:endParaRPr lang="en-US" dirty="0"/>
          </a:p>
        </p:txBody>
      </p:sp>
      <p:sp>
        <p:nvSpPr>
          <p:cNvPr id="4" name="Footer Placeholder 3">
            <a:extLst>
              <a:ext uri="{FF2B5EF4-FFF2-40B4-BE49-F238E27FC236}">
                <a16:creationId xmlns:a16="http://schemas.microsoft.com/office/drawing/2014/main" id="{8AC48E15-1010-F34E-B733-D2B172A7F141}"/>
              </a:ext>
            </a:extLst>
          </p:cNvPr>
          <p:cNvSpPr>
            <a:spLocks noGrp="1"/>
          </p:cNvSpPr>
          <p:nvPr>
            <p:ph type="ftr" sz="quarter" idx="11"/>
          </p:nvPr>
        </p:nvSpPr>
        <p:spPr/>
        <p:txBody>
          <a:bodyPr/>
          <a:lstStyle/>
          <a:p>
            <a:r>
              <a:rPr lang="en-US"/>
              <a:t>Created By: Stacie Bacon</a:t>
            </a:r>
            <a:endParaRPr lang="en-US" dirty="0"/>
          </a:p>
        </p:txBody>
      </p:sp>
      <p:sp>
        <p:nvSpPr>
          <p:cNvPr id="6" name="Slide Number Placeholder 5">
            <a:extLst>
              <a:ext uri="{FF2B5EF4-FFF2-40B4-BE49-F238E27FC236}">
                <a16:creationId xmlns:a16="http://schemas.microsoft.com/office/drawing/2014/main" id="{C9F953E7-8357-B84E-9030-1DDC4E71652B}"/>
              </a:ext>
            </a:extLst>
          </p:cNvPr>
          <p:cNvSpPr>
            <a:spLocks noGrp="1"/>
          </p:cNvSpPr>
          <p:nvPr>
            <p:ph type="sldNum" sz="quarter" idx="12"/>
          </p:nvPr>
        </p:nvSpPr>
        <p:spPr/>
        <p:txBody>
          <a:bodyPr/>
          <a:lstStyle/>
          <a:p>
            <a:fld id="{CEBEAAA0-57B3-4745-B544-D10C79FF2BDF}" type="slidenum">
              <a:rPr lang="en-US" smtClean="0"/>
              <a:t>‹#›</a:t>
            </a:fld>
            <a:r>
              <a:rPr lang="en-US"/>
              <a:t> of 17</a:t>
            </a:r>
            <a:endParaRPr lang="en-US" dirty="0"/>
          </a:p>
        </p:txBody>
      </p:sp>
    </p:spTree>
    <p:extLst>
      <p:ext uri="{BB962C8B-B14F-4D97-AF65-F5344CB8AC3E}">
        <p14:creationId xmlns:p14="http://schemas.microsoft.com/office/powerpoint/2010/main" val="120244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8858A66C-9812-B241-A08F-152172C48AF6}"/>
              </a:ext>
            </a:extLst>
          </p:cNvPr>
          <p:cNvPicPr>
            <a:picLocks noChangeAspect="1"/>
          </p:cNvPicPr>
          <p:nvPr userDrawn="1"/>
        </p:nvPicPr>
        <p:blipFill>
          <a:blip r:embed="rId2"/>
          <a:srcRect/>
          <a:stretch/>
        </p:blipFill>
        <p:spPr>
          <a:xfrm>
            <a:off x="322138" y="5157425"/>
            <a:ext cx="2487447" cy="2487447"/>
          </a:xfrm>
          <a:prstGeom prst="rect">
            <a:avLst/>
          </a:prstGeom>
        </p:spPr>
      </p:pic>
      <p:sp>
        <p:nvSpPr>
          <p:cNvPr id="2" name="Date Placeholder 1">
            <a:extLst>
              <a:ext uri="{FF2B5EF4-FFF2-40B4-BE49-F238E27FC236}">
                <a16:creationId xmlns:a16="http://schemas.microsoft.com/office/drawing/2014/main" id="{532FF9CB-5BC5-5248-BC73-659C60A12924}"/>
              </a:ext>
            </a:extLst>
          </p:cNvPr>
          <p:cNvSpPr>
            <a:spLocks noGrp="1"/>
          </p:cNvSpPr>
          <p:nvPr>
            <p:ph type="dt" sz="half" idx="10"/>
          </p:nvPr>
        </p:nvSpPr>
        <p:spPr/>
        <p:txBody>
          <a:bodyPr/>
          <a:lstStyle/>
          <a:p>
            <a:fld id="{8E5A83D6-1C73-2F4D-9417-0CF90365F9F5}" type="datetime1">
              <a:rPr lang="en-US" smtClean="0"/>
              <a:t>8/5/22</a:t>
            </a:fld>
            <a:endParaRPr lang="en-US" dirty="0"/>
          </a:p>
        </p:txBody>
      </p:sp>
      <p:sp>
        <p:nvSpPr>
          <p:cNvPr id="3" name="Footer Placeholder 2">
            <a:extLst>
              <a:ext uri="{FF2B5EF4-FFF2-40B4-BE49-F238E27FC236}">
                <a16:creationId xmlns:a16="http://schemas.microsoft.com/office/drawing/2014/main" id="{C1B3BEDD-9EFC-C249-9A63-F665ABD42928}"/>
              </a:ext>
            </a:extLst>
          </p:cNvPr>
          <p:cNvSpPr>
            <a:spLocks noGrp="1"/>
          </p:cNvSpPr>
          <p:nvPr>
            <p:ph type="ftr" sz="quarter" idx="11"/>
          </p:nvPr>
        </p:nvSpPr>
        <p:spPr/>
        <p:txBody>
          <a:bodyPr/>
          <a:lstStyle/>
          <a:p>
            <a:r>
              <a:rPr lang="en-US"/>
              <a:t>Created By: Stacie Bacon</a:t>
            </a:r>
            <a:endParaRPr lang="en-US" dirty="0"/>
          </a:p>
        </p:txBody>
      </p:sp>
      <p:sp>
        <p:nvSpPr>
          <p:cNvPr id="4" name="Slide Number Placeholder 3">
            <a:extLst>
              <a:ext uri="{FF2B5EF4-FFF2-40B4-BE49-F238E27FC236}">
                <a16:creationId xmlns:a16="http://schemas.microsoft.com/office/drawing/2014/main" id="{C674831B-3CD5-9449-B397-16E8C73C438E}"/>
              </a:ext>
            </a:extLst>
          </p:cNvPr>
          <p:cNvSpPr>
            <a:spLocks noGrp="1"/>
          </p:cNvSpPr>
          <p:nvPr>
            <p:ph type="sldNum" sz="quarter" idx="12"/>
          </p:nvPr>
        </p:nvSpPr>
        <p:spPr/>
        <p:txBody>
          <a:bodyPr/>
          <a:lstStyle/>
          <a:p>
            <a:fld id="{CEBEAAA0-57B3-4745-B544-D10C79FF2BDF}" type="slidenum">
              <a:rPr lang="en-US" smtClean="0"/>
              <a:t>‹#›</a:t>
            </a:fld>
            <a:r>
              <a:rPr lang="en-US"/>
              <a:t> of 17</a:t>
            </a:r>
            <a:endParaRPr lang="en-US" dirty="0"/>
          </a:p>
        </p:txBody>
      </p:sp>
    </p:spTree>
    <p:extLst>
      <p:ext uri="{BB962C8B-B14F-4D97-AF65-F5344CB8AC3E}">
        <p14:creationId xmlns:p14="http://schemas.microsoft.com/office/powerpoint/2010/main" val="29519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Blue Footer">
    <p:bg>
      <p:bgPr>
        <a:solidFill>
          <a:srgbClr val="04182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FA16F5-6745-7D47-8A75-71CDE3D598CA}"/>
              </a:ext>
            </a:extLst>
          </p:cNvPr>
          <p:cNvPicPr>
            <a:picLocks noChangeAspect="1"/>
          </p:cNvPicPr>
          <p:nvPr userDrawn="1"/>
        </p:nvPicPr>
        <p:blipFill>
          <a:blip r:embed="rId2"/>
          <a:srcRect/>
          <a:stretch/>
        </p:blipFill>
        <p:spPr>
          <a:xfrm>
            <a:off x="322138" y="5157425"/>
            <a:ext cx="2487447" cy="2487447"/>
          </a:xfrm>
          <a:prstGeom prst="rect">
            <a:avLst/>
          </a:prstGeom>
        </p:spPr>
      </p:pic>
      <p:sp>
        <p:nvSpPr>
          <p:cNvPr id="2" name="Date Placeholder 1">
            <a:extLst>
              <a:ext uri="{FF2B5EF4-FFF2-40B4-BE49-F238E27FC236}">
                <a16:creationId xmlns:a16="http://schemas.microsoft.com/office/drawing/2014/main" id="{7E67ACBC-20B5-6F4A-9D98-AF38F5F0DEC0}"/>
              </a:ext>
            </a:extLst>
          </p:cNvPr>
          <p:cNvSpPr>
            <a:spLocks noGrp="1"/>
          </p:cNvSpPr>
          <p:nvPr>
            <p:ph type="dt" sz="half" idx="10"/>
          </p:nvPr>
        </p:nvSpPr>
        <p:spPr/>
        <p:txBody>
          <a:bodyPr/>
          <a:lstStyle/>
          <a:p>
            <a:fld id="{02C7E32E-ED08-1F4B-A2A2-BB1DFC1825A2}" type="datetime1">
              <a:rPr lang="en-US" smtClean="0"/>
              <a:t>8/5/22</a:t>
            </a:fld>
            <a:endParaRPr lang="en-US" dirty="0"/>
          </a:p>
        </p:txBody>
      </p:sp>
      <p:sp>
        <p:nvSpPr>
          <p:cNvPr id="3" name="Footer Placeholder 2">
            <a:extLst>
              <a:ext uri="{FF2B5EF4-FFF2-40B4-BE49-F238E27FC236}">
                <a16:creationId xmlns:a16="http://schemas.microsoft.com/office/drawing/2014/main" id="{4DF28DF8-ABE1-974F-827E-53CE87376DB5}"/>
              </a:ext>
            </a:extLst>
          </p:cNvPr>
          <p:cNvSpPr>
            <a:spLocks noGrp="1"/>
          </p:cNvSpPr>
          <p:nvPr>
            <p:ph type="ftr" sz="quarter" idx="11"/>
          </p:nvPr>
        </p:nvSpPr>
        <p:spPr/>
        <p:txBody>
          <a:bodyPr/>
          <a:lstStyle/>
          <a:p>
            <a:r>
              <a:rPr lang="en-US"/>
              <a:t>Created By: Stacie Bacon</a:t>
            </a:r>
            <a:endParaRPr lang="en-US" dirty="0"/>
          </a:p>
        </p:txBody>
      </p:sp>
      <p:sp>
        <p:nvSpPr>
          <p:cNvPr id="5" name="Slide Number Placeholder 4">
            <a:extLst>
              <a:ext uri="{FF2B5EF4-FFF2-40B4-BE49-F238E27FC236}">
                <a16:creationId xmlns:a16="http://schemas.microsoft.com/office/drawing/2014/main" id="{F6DCF0DE-D95C-A24A-96FE-7FA649ADF6AC}"/>
              </a:ext>
            </a:extLst>
          </p:cNvPr>
          <p:cNvSpPr>
            <a:spLocks noGrp="1"/>
          </p:cNvSpPr>
          <p:nvPr>
            <p:ph type="sldNum" sz="quarter" idx="12"/>
          </p:nvPr>
        </p:nvSpPr>
        <p:spPr/>
        <p:txBody>
          <a:bodyPr/>
          <a:lstStyle/>
          <a:p>
            <a:fld id="{CEBEAAA0-57B3-4745-B544-D10C79FF2BDF}" type="slidenum">
              <a:rPr lang="en-US" smtClean="0"/>
              <a:t>‹#›</a:t>
            </a:fld>
            <a:r>
              <a:rPr lang="en-US"/>
              <a:t> of 17</a:t>
            </a:r>
            <a:endParaRPr lang="en-US" dirty="0"/>
          </a:p>
        </p:txBody>
      </p:sp>
    </p:spTree>
    <p:extLst>
      <p:ext uri="{BB962C8B-B14F-4D97-AF65-F5344CB8AC3E}">
        <p14:creationId xmlns:p14="http://schemas.microsoft.com/office/powerpoint/2010/main" val="324970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AEB64-E166-FE41-AAF9-6099475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5AA625-B6EE-6145-86CC-52E0C18A7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39376D92-C6DC-CF4B-9199-A9D85CCB3B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EAAA0-57B3-4745-B544-D10C79FF2BDF}" type="slidenum">
              <a:rPr lang="en-US" smtClean="0"/>
              <a:t>‹#›</a:t>
            </a:fld>
            <a:r>
              <a:rPr lang="en-US" dirty="0"/>
              <a:t> of 17</a:t>
            </a:r>
          </a:p>
        </p:txBody>
      </p:sp>
      <p:sp>
        <p:nvSpPr>
          <p:cNvPr id="5" name="Date Placeholder 4">
            <a:extLst>
              <a:ext uri="{FF2B5EF4-FFF2-40B4-BE49-F238E27FC236}">
                <a16:creationId xmlns:a16="http://schemas.microsoft.com/office/drawing/2014/main" id="{DF730BCF-CF7B-6345-9FFC-01BD10EE10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23E704-4066-9D4D-8B96-43DB34C8397B}" type="datetime1">
              <a:rPr lang="en-US" smtClean="0"/>
              <a:t>8/5/22</a:t>
            </a:fld>
            <a:endParaRPr lang="en-US" dirty="0"/>
          </a:p>
        </p:txBody>
      </p:sp>
      <p:sp>
        <p:nvSpPr>
          <p:cNvPr id="6" name="Footer Placeholder 5">
            <a:extLst>
              <a:ext uri="{FF2B5EF4-FFF2-40B4-BE49-F238E27FC236}">
                <a16:creationId xmlns:a16="http://schemas.microsoft.com/office/drawing/2014/main" id="{90F3D6E8-E94B-074B-A6A2-26AB3CFF21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Created By: Stacie Bacon</a:t>
            </a:r>
            <a:endParaRPr lang="en-US" dirty="0"/>
          </a:p>
        </p:txBody>
      </p:sp>
    </p:spTree>
    <p:extLst>
      <p:ext uri="{BB962C8B-B14F-4D97-AF65-F5344CB8AC3E}">
        <p14:creationId xmlns:p14="http://schemas.microsoft.com/office/powerpoint/2010/main" val="2157610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3" r:id="rId6"/>
    <p:sldLayoutId id="2147483654" r:id="rId7"/>
    <p:sldLayoutId id="2147483655" r:id="rId8"/>
    <p:sldLayoutId id="2147483656" r:id="rId9"/>
    <p:sldLayoutId id="2147483659" r:id="rId10"/>
    <p:sldLayoutId id="214748365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6.sv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descr="Graphical user interface, application&#10;&#10;Description automatically generated">
            <a:extLst>
              <a:ext uri="{FF2B5EF4-FFF2-40B4-BE49-F238E27FC236}">
                <a16:creationId xmlns:a16="http://schemas.microsoft.com/office/drawing/2014/main" id="{5E0AAA35-C25A-A14A-5CAC-13C0A84DABC7}"/>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4" name="Date Placeholder 3">
            <a:extLst>
              <a:ext uri="{FF2B5EF4-FFF2-40B4-BE49-F238E27FC236}">
                <a16:creationId xmlns:a16="http://schemas.microsoft.com/office/drawing/2014/main" id="{0A7341E8-0386-D909-0C0C-8A9A22FEB17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1372C434-79F6-A84B-9D0F-4EF610DE7343}" type="datetime1">
              <a:rPr lang="en-US">
                <a:solidFill>
                  <a:srgbClr val="FFFFFF"/>
                </a:solidFill>
              </a:rPr>
              <a:pPr>
                <a:spcAft>
                  <a:spcPts val="600"/>
                </a:spcAft>
              </a:pPr>
              <a:t>8/5/22</a:t>
            </a:fld>
            <a:endParaRPr lang="en-US">
              <a:solidFill>
                <a:srgbClr val="FFFFFF"/>
              </a:solidFill>
            </a:endParaRPr>
          </a:p>
        </p:txBody>
      </p:sp>
      <p:sp>
        <p:nvSpPr>
          <p:cNvPr id="5" name="Footer Placeholder 4">
            <a:extLst>
              <a:ext uri="{FF2B5EF4-FFF2-40B4-BE49-F238E27FC236}">
                <a16:creationId xmlns:a16="http://schemas.microsoft.com/office/drawing/2014/main" id="{F31A72EE-C3D4-1C0A-A5DF-D0D7FAA88EC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Created By: Stacie Bacon</a:t>
            </a:r>
          </a:p>
        </p:txBody>
      </p:sp>
      <p:sp>
        <p:nvSpPr>
          <p:cNvPr id="6" name="Slide Number Placeholder 5">
            <a:extLst>
              <a:ext uri="{FF2B5EF4-FFF2-40B4-BE49-F238E27FC236}">
                <a16:creationId xmlns:a16="http://schemas.microsoft.com/office/drawing/2014/main" id="{74FA7355-235B-FDF3-AB2F-0E4969E48B7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EBEAAA0-57B3-4745-B544-D10C79FF2BDF}" type="slidenum">
              <a:rPr lang="en-US">
                <a:solidFill>
                  <a:srgbClr val="FFFFFF"/>
                </a:solidFill>
              </a:rPr>
              <a:pPr>
                <a:spcAft>
                  <a:spcPts val="600"/>
                </a:spcAft>
              </a:pPr>
              <a:t>1</a:t>
            </a:fld>
            <a:r>
              <a:rPr lang="en-US" dirty="0">
                <a:solidFill>
                  <a:srgbClr val="FFFFFF"/>
                </a:solidFill>
              </a:rPr>
              <a:t> of 40</a:t>
            </a:r>
          </a:p>
        </p:txBody>
      </p:sp>
    </p:spTree>
    <p:extLst>
      <p:ext uri="{BB962C8B-B14F-4D97-AF65-F5344CB8AC3E}">
        <p14:creationId xmlns:p14="http://schemas.microsoft.com/office/powerpoint/2010/main" val="82831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EE882EA1-936B-F64E-854A-7BF25EA8099A}" type="datetime1">
              <a:rPr lang="en-US" smtClean="0"/>
              <a:t>8/5/22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Myth:</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Leadership is a natural progression for a software engineer or developer.</a:t>
            </a:r>
            <a:endParaRPr lang="en-US" dirty="0"/>
          </a:p>
        </p:txBody>
      </p:sp>
      <p:pic>
        <p:nvPicPr>
          <p:cNvPr id="43" name="Graphic 34">
            <a:extLst>
              <a:ext uri="{FF2B5EF4-FFF2-40B4-BE49-F238E27FC236}">
                <a16:creationId xmlns:a16="http://schemas.microsoft.com/office/drawing/2014/main" id="{084CF120-6EC2-5C4C-A574-DE7B44E40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5" name="Slide Number Placeholder 2">
            <a:extLst>
              <a:ext uri="{FF2B5EF4-FFF2-40B4-BE49-F238E27FC236}">
                <a16:creationId xmlns:a16="http://schemas.microsoft.com/office/drawing/2014/main" id="{32BDB3BF-15DF-D64B-942C-7E3CDBF508DB}"/>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10</a:t>
            </a:fld>
            <a:r>
              <a:rPr lang="en-US" dirty="0"/>
              <a:t> of 40</a:t>
            </a:r>
          </a:p>
        </p:txBody>
      </p:sp>
    </p:spTree>
    <p:extLst>
      <p:ext uri="{BB962C8B-B14F-4D97-AF65-F5344CB8AC3E}">
        <p14:creationId xmlns:p14="http://schemas.microsoft.com/office/powerpoint/2010/main" val="2903763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2F645F22-5A4E-D243-B738-46D937B56C48}" type="datetime1">
              <a:rPr lang="en-US" smtClean="0"/>
              <a:t>8/5/22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Tip:</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Get a mentor and/or participate in a leadership development program.</a:t>
            </a:r>
          </a:p>
          <a:p>
            <a:endParaRPr lang="en-US" dirty="0"/>
          </a:p>
        </p:txBody>
      </p:sp>
      <p:pic>
        <p:nvPicPr>
          <p:cNvPr id="43" name="Graphic 34">
            <a:extLst>
              <a:ext uri="{FF2B5EF4-FFF2-40B4-BE49-F238E27FC236}">
                <a16:creationId xmlns:a16="http://schemas.microsoft.com/office/drawing/2014/main" id="{084CF120-6EC2-5C4C-A574-DE7B44E40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5" name="Slide Number Placeholder 2">
            <a:extLst>
              <a:ext uri="{FF2B5EF4-FFF2-40B4-BE49-F238E27FC236}">
                <a16:creationId xmlns:a16="http://schemas.microsoft.com/office/drawing/2014/main" id="{2713FA15-F8FE-1544-9731-D8EC14932D2D}"/>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11</a:t>
            </a:fld>
            <a:r>
              <a:rPr lang="en-US" dirty="0"/>
              <a:t> of 40</a:t>
            </a:r>
          </a:p>
        </p:txBody>
      </p:sp>
    </p:spTree>
    <p:extLst>
      <p:ext uri="{BB962C8B-B14F-4D97-AF65-F5344CB8AC3E}">
        <p14:creationId xmlns:p14="http://schemas.microsoft.com/office/powerpoint/2010/main" val="241235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7C5A9DD4-438C-B745-A46D-C3345B57B677}" type="datetime1">
              <a:rPr lang="en-US" smtClean="0"/>
              <a:t>8/5/22</a:t>
            </a:fld>
            <a:endParaRPr lang="en-US" dirty="0"/>
          </a:p>
        </p:txBody>
      </p:sp>
      <p:sp>
        <p:nvSpPr>
          <p:cNvPr id="7" name="Title 6">
            <a:extLst>
              <a:ext uri="{FF2B5EF4-FFF2-40B4-BE49-F238E27FC236}">
                <a16:creationId xmlns:a16="http://schemas.microsoft.com/office/drawing/2014/main" id="{A86AF155-EC1C-EA45-ABCF-5336A7458F7C}"/>
              </a:ext>
            </a:extLst>
          </p:cNvPr>
          <p:cNvSpPr>
            <a:spLocks noGrp="1"/>
          </p:cNvSpPr>
          <p:nvPr>
            <p:ph type="title"/>
          </p:nvPr>
        </p:nvSpPr>
        <p:spPr/>
        <p:txBody>
          <a:bodyPr anchor="ctr"/>
          <a:lstStyle/>
          <a:p>
            <a:r>
              <a:rPr lang="en-US" dirty="0"/>
              <a:t>What Really Happens</a:t>
            </a:r>
            <a:br>
              <a:rPr lang="en-US" dirty="0"/>
            </a:br>
            <a:r>
              <a:rPr lang="en-US" dirty="0"/>
              <a:t>When You Become a Leader</a:t>
            </a:r>
          </a:p>
        </p:txBody>
      </p:sp>
      <p:sp>
        <p:nvSpPr>
          <p:cNvPr id="34" name="Content Placeholder 19">
            <a:extLst>
              <a:ext uri="{FF2B5EF4-FFF2-40B4-BE49-F238E27FC236}">
                <a16:creationId xmlns:a16="http://schemas.microsoft.com/office/drawing/2014/main" id="{D5D7B822-BBC2-4B4C-AB5C-07EB3900C607}"/>
              </a:ext>
            </a:extLst>
          </p:cNvPr>
          <p:cNvSpPr>
            <a:spLocks noGrp="1"/>
          </p:cNvSpPr>
          <p:nvPr>
            <p:ph idx="1"/>
          </p:nvPr>
        </p:nvSpPr>
        <p:spPr>
          <a:xfrm>
            <a:off x="836676" y="1828042"/>
            <a:ext cx="6207789" cy="4249116"/>
          </a:xfrm>
        </p:spPr>
        <p:txBody>
          <a:bodyPr/>
          <a:lstStyle/>
          <a:p>
            <a:r>
              <a:rPr lang="en-US" dirty="0"/>
              <a:t>I suffered from separation with old team.</a:t>
            </a:r>
            <a:br>
              <a:rPr lang="en-US" dirty="0"/>
            </a:br>
            <a:endParaRPr lang="en-US" dirty="0"/>
          </a:p>
          <a:p>
            <a:r>
              <a:rPr lang="en-US" dirty="0"/>
              <a:t>I was overrun with emails and chat rooms.</a:t>
            </a:r>
            <a:br>
              <a:rPr lang="en-US" dirty="0"/>
            </a:br>
            <a:endParaRPr lang="en-US" dirty="0"/>
          </a:p>
          <a:p>
            <a:r>
              <a:rPr lang="en-US" dirty="0"/>
              <a:t>My calendar filled with meetings.</a:t>
            </a:r>
          </a:p>
          <a:p>
            <a:endParaRPr lang="en-US" dirty="0"/>
          </a:p>
        </p:txBody>
      </p:sp>
      <p:pic>
        <p:nvPicPr>
          <p:cNvPr id="39" name="Picture 38" descr="Wood human figure">
            <a:extLst>
              <a:ext uri="{FF2B5EF4-FFF2-40B4-BE49-F238E27FC236}">
                <a16:creationId xmlns:a16="http://schemas.microsoft.com/office/drawing/2014/main" id="{AADD8432-68A8-3548-9EF9-3EF5A3AF82F4}"/>
              </a:ext>
            </a:extLst>
          </p:cNvPr>
          <p:cNvPicPr>
            <a:picLocks noChangeAspect="1"/>
          </p:cNvPicPr>
          <p:nvPr/>
        </p:nvPicPr>
        <p:blipFill rotWithShape="1">
          <a:blip r:embed="rId3"/>
          <a:srcRect r="33250"/>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5" name="Slide Number Placeholder 2">
            <a:extLst>
              <a:ext uri="{FF2B5EF4-FFF2-40B4-BE49-F238E27FC236}">
                <a16:creationId xmlns:a16="http://schemas.microsoft.com/office/drawing/2014/main" id="{C7FC2B81-787C-3C48-8823-738C7D839172}"/>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12</a:t>
            </a:fld>
            <a:r>
              <a:rPr lang="en-US" dirty="0"/>
              <a:t> of 40</a:t>
            </a:r>
          </a:p>
        </p:txBody>
      </p:sp>
    </p:spTree>
    <p:extLst>
      <p:ext uri="{BB962C8B-B14F-4D97-AF65-F5344CB8AC3E}">
        <p14:creationId xmlns:p14="http://schemas.microsoft.com/office/powerpoint/2010/main" val="2883058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dissolv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dissolv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dissolve">
                                      <p:cBhvr>
                                        <p:cTn id="17" dur="500"/>
                                        <p:tgtEl>
                                          <p:spTgt spid="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70076D0A-886C-1F41-A83F-06522881BF8D}" type="datetime1">
              <a:rPr lang="en-US" smtClean="0"/>
              <a:t>8/5/22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Tip:</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Get organized.</a:t>
            </a:r>
          </a:p>
        </p:txBody>
      </p:sp>
      <p:pic>
        <p:nvPicPr>
          <p:cNvPr id="35" name="Graphic 34">
            <a:extLst>
              <a:ext uri="{FF2B5EF4-FFF2-40B4-BE49-F238E27FC236}">
                <a16:creationId xmlns:a16="http://schemas.microsoft.com/office/drawing/2014/main" id="{43201989-DECA-3442-B956-370EFD26A92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6" name="Slide Number Placeholder 2">
            <a:extLst>
              <a:ext uri="{FF2B5EF4-FFF2-40B4-BE49-F238E27FC236}">
                <a16:creationId xmlns:a16="http://schemas.microsoft.com/office/drawing/2014/main" id="{AA60BFBE-6659-3D44-9887-71ABAE71B3D3}"/>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13</a:t>
            </a:fld>
            <a:r>
              <a:rPr lang="en-US" dirty="0"/>
              <a:t> of 40</a:t>
            </a:r>
          </a:p>
        </p:txBody>
      </p:sp>
    </p:spTree>
    <p:extLst>
      <p:ext uri="{BB962C8B-B14F-4D97-AF65-F5344CB8AC3E}">
        <p14:creationId xmlns:p14="http://schemas.microsoft.com/office/powerpoint/2010/main" val="3236730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02C4545F-AF77-E54E-AB25-54D411F87F33}" type="datetime1">
              <a:rPr lang="en-US" smtClean="0"/>
              <a:t>8/5/22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Tip:</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Manage your thoughts.</a:t>
            </a:r>
          </a:p>
        </p:txBody>
      </p:sp>
      <p:pic>
        <p:nvPicPr>
          <p:cNvPr id="35" name="Graphic 34">
            <a:extLst>
              <a:ext uri="{FF2B5EF4-FFF2-40B4-BE49-F238E27FC236}">
                <a16:creationId xmlns:a16="http://schemas.microsoft.com/office/drawing/2014/main" id="{73EFA117-E975-184B-BF2D-F7E15817FA3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6" name="Slide Number Placeholder 2">
            <a:extLst>
              <a:ext uri="{FF2B5EF4-FFF2-40B4-BE49-F238E27FC236}">
                <a16:creationId xmlns:a16="http://schemas.microsoft.com/office/drawing/2014/main" id="{AE790459-8AAF-3F44-8A0D-0D63131731BA}"/>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14</a:t>
            </a:fld>
            <a:r>
              <a:rPr lang="en-US" dirty="0"/>
              <a:t> of 40</a:t>
            </a:r>
          </a:p>
        </p:txBody>
      </p:sp>
    </p:spTree>
    <p:extLst>
      <p:ext uri="{BB962C8B-B14F-4D97-AF65-F5344CB8AC3E}">
        <p14:creationId xmlns:p14="http://schemas.microsoft.com/office/powerpoint/2010/main" val="3738579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2594CFD7-74C4-AC4A-B886-A94284BF8CF0}" type="datetime1">
              <a:rPr lang="en-US" smtClean="0"/>
              <a:t>8/5/22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Myth:</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Getting a position makes me a leader.</a:t>
            </a:r>
          </a:p>
        </p:txBody>
      </p:sp>
      <p:pic>
        <p:nvPicPr>
          <p:cNvPr id="43" name="Graphic 34">
            <a:extLst>
              <a:ext uri="{FF2B5EF4-FFF2-40B4-BE49-F238E27FC236}">
                <a16:creationId xmlns:a16="http://schemas.microsoft.com/office/drawing/2014/main" id="{084CF120-6EC2-5C4C-A574-DE7B44E40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5" name="Slide Number Placeholder 2">
            <a:extLst>
              <a:ext uri="{FF2B5EF4-FFF2-40B4-BE49-F238E27FC236}">
                <a16:creationId xmlns:a16="http://schemas.microsoft.com/office/drawing/2014/main" id="{759AA095-FEB9-E441-96A3-DA39CBE45D18}"/>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15</a:t>
            </a:fld>
            <a:r>
              <a:rPr lang="en-US" dirty="0"/>
              <a:t> of 40</a:t>
            </a:r>
          </a:p>
        </p:txBody>
      </p:sp>
    </p:spTree>
    <p:extLst>
      <p:ext uri="{BB962C8B-B14F-4D97-AF65-F5344CB8AC3E}">
        <p14:creationId xmlns:p14="http://schemas.microsoft.com/office/powerpoint/2010/main" val="3040862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7F5619A3-C961-7E4A-A698-4265D941556E}" type="datetime1">
              <a:rPr lang="en-US" smtClean="0"/>
              <a:t>8/5/22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Expectation:</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As a leader, I will have command of it all.</a:t>
            </a:r>
          </a:p>
          <a:p>
            <a:pPr marL="0" indent="0">
              <a:buNone/>
            </a:pPr>
            <a:endParaRPr lang="en-US" sz="4000" dirty="0"/>
          </a:p>
        </p:txBody>
      </p:sp>
      <p:pic>
        <p:nvPicPr>
          <p:cNvPr id="49" name="Graphic 34">
            <a:extLst>
              <a:ext uri="{FF2B5EF4-FFF2-40B4-BE49-F238E27FC236}">
                <a16:creationId xmlns:a16="http://schemas.microsoft.com/office/drawing/2014/main" id="{B23B6828-5E5A-9E41-BBC1-81A04EE084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5" name="Slide Number Placeholder 2">
            <a:extLst>
              <a:ext uri="{FF2B5EF4-FFF2-40B4-BE49-F238E27FC236}">
                <a16:creationId xmlns:a16="http://schemas.microsoft.com/office/drawing/2014/main" id="{F9CC86F1-1EAB-0941-BB02-0ECE5C0B0311}"/>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16</a:t>
            </a:fld>
            <a:r>
              <a:rPr lang="en-US" dirty="0"/>
              <a:t> of 40</a:t>
            </a:r>
          </a:p>
        </p:txBody>
      </p:sp>
    </p:spTree>
    <p:extLst>
      <p:ext uri="{BB962C8B-B14F-4D97-AF65-F5344CB8AC3E}">
        <p14:creationId xmlns:p14="http://schemas.microsoft.com/office/powerpoint/2010/main" val="1533520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9A2EBECE-3E8D-FC45-80CE-55424B395EE0}"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Reality:</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Not even your time is your own.</a:t>
            </a:r>
          </a:p>
          <a:p>
            <a:pPr marL="0" indent="0">
              <a:buNone/>
            </a:pPr>
            <a:endParaRPr lang="en-US" sz="4000" dirty="0"/>
          </a:p>
          <a:p>
            <a:pPr marL="0" indent="0">
              <a:buNone/>
            </a:pPr>
            <a:r>
              <a:rPr lang="en-US" sz="4000" dirty="0"/>
              <a:t>*almost never yours</a:t>
            </a:r>
          </a:p>
          <a:p>
            <a:pPr marL="0" indent="0">
              <a:buNone/>
            </a:pPr>
            <a:endParaRPr lang="en-US" sz="4000" dirty="0"/>
          </a:p>
        </p:txBody>
      </p:sp>
      <p:pic>
        <p:nvPicPr>
          <p:cNvPr id="42" name="Graphic 34">
            <a:extLst>
              <a:ext uri="{FF2B5EF4-FFF2-40B4-BE49-F238E27FC236}">
                <a16:creationId xmlns:a16="http://schemas.microsoft.com/office/drawing/2014/main" id="{67926A88-E950-324F-96DD-3C97FAC1B8F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4" name="Slide Number Placeholder 2">
            <a:extLst>
              <a:ext uri="{FF2B5EF4-FFF2-40B4-BE49-F238E27FC236}">
                <a16:creationId xmlns:a16="http://schemas.microsoft.com/office/drawing/2014/main" id="{C16D4F77-2234-284A-9B49-277C516EB545}"/>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17</a:t>
            </a:fld>
            <a:r>
              <a:rPr lang="en-US" dirty="0"/>
              <a:t> of 40</a:t>
            </a:r>
          </a:p>
        </p:txBody>
      </p:sp>
    </p:spTree>
    <p:extLst>
      <p:ext uri="{BB962C8B-B14F-4D97-AF65-F5344CB8AC3E}">
        <p14:creationId xmlns:p14="http://schemas.microsoft.com/office/powerpoint/2010/main" val="157477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
                                            <p:txEl>
                                              <p:pRg st="2" end="2"/>
                                            </p:txEl>
                                          </p:spTgt>
                                        </p:tgtEl>
                                        <p:attrNameLst>
                                          <p:attrName>style.visibility</p:attrName>
                                        </p:attrNameLst>
                                      </p:cBhvr>
                                      <p:to>
                                        <p:strVal val="visible"/>
                                      </p:to>
                                    </p:set>
                                    <p:animEffect transition="in" filter="dissolve">
                                      <p:cBhvr>
                                        <p:cTn id="12" dur="500"/>
                                        <p:tgtEl>
                                          <p:spTgt spid="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4DFD7965-B51A-6442-97D6-6A44C0C70F5A}"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Expectation:</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The path forward is obvious and clearly marked.</a:t>
            </a:r>
          </a:p>
        </p:txBody>
      </p:sp>
      <p:pic>
        <p:nvPicPr>
          <p:cNvPr id="49" name="Graphic 34">
            <a:extLst>
              <a:ext uri="{FF2B5EF4-FFF2-40B4-BE49-F238E27FC236}">
                <a16:creationId xmlns:a16="http://schemas.microsoft.com/office/drawing/2014/main" id="{B23B6828-5E5A-9E41-BBC1-81A04EE084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4" name="Slide Number Placeholder 2">
            <a:extLst>
              <a:ext uri="{FF2B5EF4-FFF2-40B4-BE49-F238E27FC236}">
                <a16:creationId xmlns:a16="http://schemas.microsoft.com/office/drawing/2014/main" id="{A090E413-617C-0F46-8721-4E886191FEB6}"/>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18</a:t>
            </a:fld>
            <a:r>
              <a:rPr lang="en-US" dirty="0"/>
              <a:t> of 40</a:t>
            </a:r>
          </a:p>
        </p:txBody>
      </p:sp>
    </p:spTree>
    <p:extLst>
      <p:ext uri="{BB962C8B-B14F-4D97-AF65-F5344CB8AC3E}">
        <p14:creationId xmlns:p14="http://schemas.microsoft.com/office/powerpoint/2010/main" val="2643196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7DCB399A-F2B6-F54F-BF1D-8D85366FEBFE}"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Reality:</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When/how the rubber meets the road for the first time is rarely as predictable as you’d hope.</a:t>
            </a:r>
          </a:p>
        </p:txBody>
      </p:sp>
      <p:pic>
        <p:nvPicPr>
          <p:cNvPr id="42" name="Graphic 34">
            <a:extLst>
              <a:ext uri="{FF2B5EF4-FFF2-40B4-BE49-F238E27FC236}">
                <a16:creationId xmlns:a16="http://schemas.microsoft.com/office/drawing/2014/main" id="{67926A88-E950-324F-96DD-3C97FAC1B8F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4" name="Slide Number Placeholder 2">
            <a:extLst>
              <a:ext uri="{FF2B5EF4-FFF2-40B4-BE49-F238E27FC236}">
                <a16:creationId xmlns:a16="http://schemas.microsoft.com/office/drawing/2014/main" id="{64940B2C-39A5-C34D-93E2-0B0C9E843743}"/>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19</a:t>
            </a:fld>
            <a:r>
              <a:rPr lang="en-US" dirty="0"/>
              <a:t> of 40</a:t>
            </a:r>
          </a:p>
        </p:txBody>
      </p:sp>
    </p:spTree>
    <p:extLst>
      <p:ext uri="{BB962C8B-B14F-4D97-AF65-F5344CB8AC3E}">
        <p14:creationId xmlns:p14="http://schemas.microsoft.com/office/powerpoint/2010/main" val="93080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48" name="Straight Connector 4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4" name="Oval 5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4" name="Straight Connector 6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2" name="Straight Connector 7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0" name="Title 10">
            <a:extLst>
              <a:ext uri="{FF2B5EF4-FFF2-40B4-BE49-F238E27FC236}">
                <a16:creationId xmlns:a16="http://schemas.microsoft.com/office/drawing/2014/main" id="{49A1F128-F5D5-594E-9B70-210FD607D7C5}"/>
              </a:ext>
            </a:extLst>
          </p:cNvPr>
          <p:cNvSpPr txBox="1">
            <a:spLocks/>
          </p:cNvSpPr>
          <p:nvPr/>
        </p:nvSpPr>
        <p:spPr>
          <a:xfrm>
            <a:off x="444152" y="4102423"/>
            <a:ext cx="6615786" cy="1894276"/>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pPr algn="ctr"/>
            <a:r>
              <a:rPr lang="en-US" sz="3200" dirty="0">
                <a:solidFill>
                  <a:schemeClr val="tx1"/>
                </a:solidFill>
              </a:rPr>
              <a:t>Leadership is Not Management</a:t>
            </a:r>
          </a:p>
          <a:p>
            <a:pPr algn="ctr"/>
            <a:r>
              <a:rPr lang="en-US" sz="3200" dirty="0">
                <a:solidFill>
                  <a:schemeClr val="tx1"/>
                </a:solidFill>
              </a:rPr>
              <a:t>Expectations Versus Reality</a:t>
            </a:r>
          </a:p>
        </p:txBody>
      </p:sp>
      <p:cxnSp>
        <p:nvCxnSpPr>
          <p:cNvPr id="68" name="Straight Connector 67">
            <a:extLst>
              <a:ext uri="{FF2B5EF4-FFF2-40B4-BE49-F238E27FC236}">
                <a16:creationId xmlns:a16="http://schemas.microsoft.com/office/drawing/2014/main" id="{00984D00-EAEE-9144-8EC9-326C74DFC800}"/>
              </a:ext>
            </a:extLst>
          </p:cNvPr>
          <p:cNvCxnSpPr/>
          <p:nvPr/>
        </p:nvCxnSpPr>
        <p:spPr>
          <a:xfrm>
            <a:off x="7264008" y="4222297"/>
            <a:ext cx="0" cy="17744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4BABA5C3-FF21-2A47-BE42-34EA15C2A933}"/>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b="3373"/>
          <a:stretch/>
        </p:blipFill>
        <p:spPr>
          <a:xfrm flipH="1">
            <a:off x="444152" y="137477"/>
            <a:ext cx="11288663" cy="3788216"/>
          </a:xfrm>
          <a:prstGeom prst="rect">
            <a:avLst/>
          </a:prstGeom>
        </p:spPr>
      </p:pic>
      <p:sp>
        <p:nvSpPr>
          <p:cNvPr id="77" name="Text Placeholder 11">
            <a:extLst>
              <a:ext uri="{FF2B5EF4-FFF2-40B4-BE49-F238E27FC236}">
                <a16:creationId xmlns:a16="http://schemas.microsoft.com/office/drawing/2014/main" id="{36F54491-C2EA-8C47-8BAA-502C4B0F87B8}"/>
              </a:ext>
            </a:extLst>
          </p:cNvPr>
          <p:cNvSpPr txBox="1">
            <a:spLocks/>
          </p:cNvSpPr>
          <p:nvPr/>
        </p:nvSpPr>
        <p:spPr>
          <a:xfrm>
            <a:off x="7418002" y="4155155"/>
            <a:ext cx="4329846" cy="190868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D32629"/>
                </a:solidFill>
                <a:latin typeface="Rocket Sans" panose="020B0602020202020204" pitchFamily="34" charset="0"/>
                <a:ea typeface="Rocket Sans" panose="020B0602020202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Rocket Sans" panose="020B0602020202020204" pitchFamily="34" charset="0"/>
                <a:ea typeface="Rocket Sans" panose="020B0602020202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Rocket Sans" panose="020B0602020202020204" pitchFamily="34" charset="0"/>
                <a:ea typeface="Rocket Sans" panose="020B0602020202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cket Sans" panose="020B0602020202020204" pitchFamily="34" charset="0"/>
                <a:ea typeface="Rocket Sans" panose="020B0602020202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cket Sans" panose="020B0602020202020204" pitchFamily="34" charset="0"/>
                <a:ea typeface="Rocket Sans" panose="020B0602020202020204" pitchFamily="34" charset="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D32629"/>
                </a:solidFill>
                <a:effectLst/>
                <a:uLnTx/>
                <a:uFillTx/>
                <a:latin typeface="Rocket Sans" panose="020B0602020202020204" pitchFamily="34" charset="0"/>
                <a:cs typeface="+mn-cs"/>
              </a:rPr>
              <a:t>Stacie Bacon</a:t>
            </a:r>
          </a:p>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ysClr val="window" lastClr="FFFFFF"/>
                </a:solidFill>
                <a:effectLst/>
                <a:uLnTx/>
                <a:uFillTx/>
                <a:latin typeface="Rocket Sans" panose="020B0602020202020204" pitchFamily="34" charset="0"/>
                <a:cs typeface="+mn-cs"/>
              </a:rPr>
              <a:t>Rocket Mortgage</a:t>
            </a:r>
          </a:p>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ysClr val="window" lastClr="FFFFFF"/>
                </a:solidFill>
                <a:effectLst/>
                <a:uLnTx/>
                <a:uFillTx/>
                <a:latin typeface="Rocket Sans" panose="020B0602020202020204" pitchFamily="34" charset="0"/>
                <a:cs typeface="+mn-cs"/>
              </a:rPr>
              <a:t>Team Leader, Engineering</a:t>
            </a:r>
          </a:p>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r>
              <a:rPr lang="en-US" sz="1600" dirty="0">
                <a:solidFill>
                  <a:sysClr val="window" lastClr="FFFFFF"/>
                </a:solidFill>
              </a:rPr>
              <a:t>Twitter: @</a:t>
            </a:r>
            <a:r>
              <a:rPr lang="en-US" sz="1600" dirty="0" err="1">
                <a:solidFill>
                  <a:sysClr val="window" lastClr="FFFFFF"/>
                </a:solidFill>
              </a:rPr>
              <a:t>staciebacon</a:t>
            </a:r>
            <a:endParaRPr kumimoji="0" lang="en-US" sz="1600" b="0" i="0" u="none" strike="noStrike" kern="1200" cap="none" spc="0" normalizeH="0" baseline="0" noProof="0" dirty="0">
              <a:ln>
                <a:noFill/>
              </a:ln>
              <a:solidFill>
                <a:sysClr val="window" lastClr="FFFFFF"/>
              </a:solidFill>
              <a:effectLst/>
              <a:uLnTx/>
              <a:uFillTx/>
              <a:latin typeface="Rocket Sans" panose="020B0602020202020204" pitchFamily="34" charset="0"/>
              <a:cs typeface="+mn-cs"/>
            </a:endParaRPr>
          </a:p>
        </p:txBody>
      </p:sp>
      <p:sp>
        <p:nvSpPr>
          <p:cNvPr id="2" name="Footer Placeholder 1">
            <a:extLst>
              <a:ext uri="{FF2B5EF4-FFF2-40B4-BE49-F238E27FC236}">
                <a16:creationId xmlns:a16="http://schemas.microsoft.com/office/drawing/2014/main" id="{8804617F-D877-764C-90C2-8DA7AD2A1971}"/>
              </a:ext>
            </a:extLst>
          </p:cNvPr>
          <p:cNvSpPr>
            <a:spLocks noGrp="1"/>
          </p:cNvSpPr>
          <p:nvPr>
            <p:ph type="ftr" sz="quarter" idx="11"/>
          </p:nvPr>
        </p:nvSpPr>
        <p:spPr/>
        <p:txBody>
          <a:bodyPr/>
          <a:lstStyle/>
          <a:p>
            <a:r>
              <a:rPr lang="en-US"/>
              <a:t>Created By: Stacie Bacon</a:t>
            </a:r>
            <a:endParaRPr lang="en-US" dirty="0"/>
          </a:p>
        </p:txBody>
      </p:sp>
      <p:sp>
        <p:nvSpPr>
          <p:cNvPr id="3" name="Slide Number Placeholder 2">
            <a:extLst>
              <a:ext uri="{FF2B5EF4-FFF2-40B4-BE49-F238E27FC236}">
                <a16:creationId xmlns:a16="http://schemas.microsoft.com/office/drawing/2014/main" id="{32F7A649-E1B9-8F45-BE6F-57B194A0C95D}"/>
              </a:ext>
            </a:extLst>
          </p:cNvPr>
          <p:cNvSpPr>
            <a:spLocks noGrp="1"/>
          </p:cNvSpPr>
          <p:nvPr>
            <p:ph type="sldNum" sz="quarter" idx="12"/>
          </p:nvPr>
        </p:nvSpPr>
        <p:spPr/>
        <p:txBody>
          <a:bodyPr/>
          <a:lstStyle/>
          <a:p>
            <a:fld id="{CEBEAAA0-57B3-4745-B544-D10C79FF2BDF}" type="slidenum">
              <a:rPr lang="en-US" smtClean="0"/>
              <a:t>2</a:t>
            </a:fld>
            <a:r>
              <a:rPr lang="en-US" dirty="0"/>
              <a:t> of 40</a:t>
            </a:r>
          </a:p>
        </p:txBody>
      </p:sp>
      <p:sp>
        <p:nvSpPr>
          <p:cNvPr id="4" name="Date Placeholder 3">
            <a:extLst>
              <a:ext uri="{FF2B5EF4-FFF2-40B4-BE49-F238E27FC236}">
                <a16:creationId xmlns:a16="http://schemas.microsoft.com/office/drawing/2014/main" id="{B919597D-F321-A348-9322-E8535EC1E5C3}"/>
              </a:ext>
            </a:extLst>
          </p:cNvPr>
          <p:cNvSpPr>
            <a:spLocks noGrp="1"/>
          </p:cNvSpPr>
          <p:nvPr>
            <p:ph type="dt" sz="half" idx="10"/>
          </p:nvPr>
        </p:nvSpPr>
        <p:spPr/>
        <p:txBody>
          <a:bodyPr/>
          <a:lstStyle/>
          <a:p>
            <a:fld id="{16533C89-8B69-D541-951A-11AC4911199D}" type="datetime1">
              <a:rPr lang="en-US" smtClean="0"/>
              <a:t>8/5/22</a:t>
            </a:fld>
            <a:endParaRPr lang="en-US" dirty="0"/>
          </a:p>
        </p:txBody>
      </p:sp>
    </p:spTree>
    <p:extLst>
      <p:ext uri="{BB962C8B-B14F-4D97-AF65-F5344CB8AC3E}">
        <p14:creationId xmlns:p14="http://schemas.microsoft.com/office/powerpoint/2010/main" val="635643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46DB529B-0F52-1A46-A011-5DBF934D4E1B}"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Expectation:</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The glory of leadership is divine.</a:t>
            </a:r>
          </a:p>
        </p:txBody>
      </p:sp>
      <p:pic>
        <p:nvPicPr>
          <p:cNvPr id="49" name="Graphic 34">
            <a:extLst>
              <a:ext uri="{FF2B5EF4-FFF2-40B4-BE49-F238E27FC236}">
                <a16:creationId xmlns:a16="http://schemas.microsoft.com/office/drawing/2014/main" id="{B23B6828-5E5A-9E41-BBC1-81A04EE084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4" name="Slide Number Placeholder 2">
            <a:extLst>
              <a:ext uri="{FF2B5EF4-FFF2-40B4-BE49-F238E27FC236}">
                <a16:creationId xmlns:a16="http://schemas.microsoft.com/office/drawing/2014/main" id="{E73ECDE8-7381-2242-AEA9-3F90E71571FD}"/>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20</a:t>
            </a:fld>
            <a:r>
              <a:rPr lang="en-US" dirty="0"/>
              <a:t> of 40</a:t>
            </a:r>
          </a:p>
        </p:txBody>
      </p:sp>
    </p:spTree>
    <p:extLst>
      <p:ext uri="{BB962C8B-B14F-4D97-AF65-F5344CB8AC3E}">
        <p14:creationId xmlns:p14="http://schemas.microsoft.com/office/powerpoint/2010/main" val="432837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EC51FE14-8C09-C64C-9533-B642E6BF3C16}"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Reality:</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It's not about you. </a:t>
            </a:r>
          </a:p>
          <a:p>
            <a:pPr marL="0" indent="0">
              <a:buNone/>
            </a:pPr>
            <a:endParaRPr lang="en-US" sz="4000" dirty="0"/>
          </a:p>
          <a:p>
            <a:pPr marL="0" indent="0">
              <a:buNone/>
            </a:pPr>
            <a:r>
              <a:rPr lang="en-US" sz="4000" dirty="0"/>
              <a:t>*which doesn't always mean what you think</a:t>
            </a:r>
          </a:p>
        </p:txBody>
      </p:sp>
      <p:pic>
        <p:nvPicPr>
          <p:cNvPr id="42" name="Graphic 34">
            <a:extLst>
              <a:ext uri="{FF2B5EF4-FFF2-40B4-BE49-F238E27FC236}">
                <a16:creationId xmlns:a16="http://schemas.microsoft.com/office/drawing/2014/main" id="{67926A88-E950-324F-96DD-3C97FAC1B8F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4" name="Slide Number Placeholder 2">
            <a:extLst>
              <a:ext uri="{FF2B5EF4-FFF2-40B4-BE49-F238E27FC236}">
                <a16:creationId xmlns:a16="http://schemas.microsoft.com/office/drawing/2014/main" id="{E686CEDF-603D-B949-8FF7-9C8E1FB4E072}"/>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21</a:t>
            </a:fld>
            <a:r>
              <a:rPr lang="en-US" dirty="0"/>
              <a:t> of 40</a:t>
            </a:r>
          </a:p>
        </p:txBody>
      </p:sp>
    </p:spTree>
    <p:extLst>
      <p:ext uri="{BB962C8B-B14F-4D97-AF65-F5344CB8AC3E}">
        <p14:creationId xmlns:p14="http://schemas.microsoft.com/office/powerpoint/2010/main" val="1319236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
                                            <p:txEl>
                                              <p:pRg st="2" end="2"/>
                                            </p:txEl>
                                          </p:spTgt>
                                        </p:tgtEl>
                                        <p:attrNameLst>
                                          <p:attrName>style.visibility</p:attrName>
                                        </p:attrNameLst>
                                      </p:cBhvr>
                                      <p:to>
                                        <p:strVal val="visible"/>
                                      </p:to>
                                    </p:set>
                                    <p:animEffect transition="in" filter="dissolve">
                                      <p:cBhvr>
                                        <p:cTn id="12" dur="500"/>
                                        <p:tgtEl>
                                          <p:spTgt spid="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522EC85F-79E2-D945-AEC7-8C96681C0A86}"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Tip:</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Learn to ask the right questions</a:t>
            </a:r>
            <a:endParaRPr lang="en-US" dirty="0"/>
          </a:p>
        </p:txBody>
      </p:sp>
      <p:pic>
        <p:nvPicPr>
          <p:cNvPr id="35" name="Graphic 34">
            <a:extLst>
              <a:ext uri="{FF2B5EF4-FFF2-40B4-BE49-F238E27FC236}">
                <a16:creationId xmlns:a16="http://schemas.microsoft.com/office/drawing/2014/main" id="{C228DFFF-3706-144B-B244-5174F0691E8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6" name="Slide Number Placeholder 2">
            <a:extLst>
              <a:ext uri="{FF2B5EF4-FFF2-40B4-BE49-F238E27FC236}">
                <a16:creationId xmlns:a16="http://schemas.microsoft.com/office/drawing/2014/main" id="{8D69DBA4-8D4C-B14D-A8CB-C2EF5846F569}"/>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22</a:t>
            </a:fld>
            <a:r>
              <a:rPr lang="en-US" dirty="0"/>
              <a:t> of 40</a:t>
            </a:r>
          </a:p>
        </p:txBody>
      </p:sp>
    </p:spTree>
    <p:extLst>
      <p:ext uri="{BB962C8B-B14F-4D97-AF65-F5344CB8AC3E}">
        <p14:creationId xmlns:p14="http://schemas.microsoft.com/office/powerpoint/2010/main" val="599215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EB4F8994-C43E-EB41-B342-22DE1D8E0DB4}"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Myth:</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No complaints mean everyone is ok.</a:t>
            </a:r>
          </a:p>
        </p:txBody>
      </p:sp>
      <p:pic>
        <p:nvPicPr>
          <p:cNvPr id="43" name="Graphic 34">
            <a:extLst>
              <a:ext uri="{FF2B5EF4-FFF2-40B4-BE49-F238E27FC236}">
                <a16:creationId xmlns:a16="http://schemas.microsoft.com/office/drawing/2014/main" id="{084CF120-6EC2-5C4C-A574-DE7B44E40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5" name="Slide Number Placeholder 2">
            <a:extLst>
              <a:ext uri="{FF2B5EF4-FFF2-40B4-BE49-F238E27FC236}">
                <a16:creationId xmlns:a16="http://schemas.microsoft.com/office/drawing/2014/main" id="{496D6126-A1FC-FE42-B316-49C10A74C439}"/>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23</a:t>
            </a:fld>
            <a:r>
              <a:rPr lang="en-US" dirty="0"/>
              <a:t> of 40</a:t>
            </a:r>
          </a:p>
        </p:txBody>
      </p:sp>
    </p:spTree>
    <p:extLst>
      <p:ext uri="{BB962C8B-B14F-4D97-AF65-F5344CB8AC3E}">
        <p14:creationId xmlns:p14="http://schemas.microsoft.com/office/powerpoint/2010/main" val="4252424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E7C5E5D9-A558-8045-95D6-3399DC547530}"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Myth:</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I can lead everyone the same way.</a:t>
            </a:r>
            <a:endParaRPr lang="en-US" dirty="0"/>
          </a:p>
        </p:txBody>
      </p:sp>
      <p:pic>
        <p:nvPicPr>
          <p:cNvPr id="43" name="Graphic 34">
            <a:extLst>
              <a:ext uri="{FF2B5EF4-FFF2-40B4-BE49-F238E27FC236}">
                <a16:creationId xmlns:a16="http://schemas.microsoft.com/office/drawing/2014/main" id="{084CF120-6EC2-5C4C-A574-DE7B44E40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5" name="Slide Number Placeholder 2">
            <a:extLst>
              <a:ext uri="{FF2B5EF4-FFF2-40B4-BE49-F238E27FC236}">
                <a16:creationId xmlns:a16="http://schemas.microsoft.com/office/drawing/2014/main" id="{FE5024B7-6120-7640-A9DF-8C8E12E551BC}"/>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24</a:t>
            </a:fld>
            <a:r>
              <a:rPr lang="en-US" dirty="0"/>
              <a:t> of 40</a:t>
            </a:r>
          </a:p>
        </p:txBody>
      </p:sp>
    </p:spTree>
    <p:extLst>
      <p:ext uri="{BB962C8B-B14F-4D97-AF65-F5344CB8AC3E}">
        <p14:creationId xmlns:p14="http://schemas.microsoft.com/office/powerpoint/2010/main" val="779565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C455B184-2261-0144-978E-B0C4F819F001}"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Leading That New Team</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813331" cy="3364940"/>
          </a:xfrm>
        </p:spPr>
        <p:txBody>
          <a:bodyPr>
            <a:normAutofit fontScale="92500" lnSpcReduction="10000"/>
          </a:bodyPr>
          <a:lstStyle/>
          <a:p>
            <a:r>
              <a:rPr lang="en-US" sz="3000" dirty="0"/>
              <a:t>Learning new tools, processes, practices</a:t>
            </a:r>
            <a:br>
              <a:rPr lang="en-US" sz="3300" dirty="0"/>
            </a:br>
            <a:endParaRPr lang="en-US" sz="3300" dirty="0"/>
          </a:p>
          <a:p>
            <a:r>
              <a:rPr lang="en-US" sz="3000" dirty="0"/>
              <a:t>Personality tests</a:t>
            </a:r>
          </a:p>
          <a:p>
            <a:pPr lvl="1"/>
            <a:r>
              <a:rPr lang="en-US" sz="2600" dirty="0"/>
              <a:t>Strength Finder, Meyers Briggs, </a:t>
            </a:r>
            <a:br>
              <a:rPr lang="en-US" sz="2600" dirty="0"/>
            </a:br>
            <a:r>
              <a:rPr lang="en-US" sz="2600" dirty="0" err="1"/>
              <a:t>DiSC</a:t>
            </a:r>
            <a:r>
              <a:rPr lang="en-US" sz="2600" dirty="0"/>
              <a:t>, etc.</a:t>
            </a:r>
            <a:br>
              <a:rPr lang="en-US" sz="3200" dirty="0"/>
            </a:br>
            <a:endParaRPr lang="en-US" sz="3300" dirty="0"/>
          </a:p>
          <a:p>
            <a:r>
              <a:rPr lang="en-US" sz="3000" dirty="0"/>
              <a:t>Common sense observations</a:t>
            </a:r>
          </a:p>
        </p:txBody>
      </p:sp>
      <p:sp>
        <p:nvSpPr>
          <p:cNvPr id="35" name="Slide Number Placeholder 2">
            <a:extLst>
              <a:ext uri="{FF2B5EF4-FFF2-40B4-BE49-F238E27FC236}">
                <a16:creationId xmlns:a16="http://schemas.microsoft.com/office/drawing/2014/main" id="{D5A04E8B-AE46-2F4E-AAE2-EA95FBC6F0F1}"/>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25</a:t>
            </a:fld>
            <a:r>
              <a:rPr lang="en-US" dirty="0"/>
              <a:t> of 40</a:t>
            </a:r>
          </a:p>
        </p:txBody>
      </p:sp>
      <p:pic>
        <p:nvPicPr>
          <p:cNvPr id="36" name="Content Placeholder 10">
            <a:extLst>
              <a:ext uri="{FF2B5EF4-FFF2-40B4-BE49-F238E27FC236}">
                <a16:creationId xmlns:a16="http://schemas.microsoft.com/office/drawing/2014/main" id="{5E4D52D9-15CE-4F42-90CE-1229751EB7D1}"/>
              </a:ext>
            </a:extLst>
          </p:cNvPr>
          <p:cNvPicPr>
            <a:picLocks noChangeAspect="1"/>
          </p:cNvPicPr>
          <p:nvPr/>
        </p:nvPicPr>
        <p:blipFill rotWithShape="1">
          <a:blip r:embed="rId5"/>
          <a:srcRect l="12500" r="12500"/>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Tree>
    <p:extLst>
      <p:ext uri="{BB962C8B-B14F-4D97-AF65-F5344CB8AC3E}">
        <p14:creationId xmlns:p14="http://schemas.microsoft.com/office/powerpoint/2010/main" val="2457604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
                                            <p:txEl>
                                              <p:pRg st="1" end="1"/>
                                            </p:txEl>
                                          </p:spTgt>
                                        </p:tgtEl>
                                        <p:attrNameLst>
                                          <p:attrName>style.visibility</p:attrName>
                                        </p:attrNameLst>
                                      </p:cBhvr>
                                      <p:to>
                                        <p:strVal val="visible"/>
                                      </p:to>
                                    </p:set>
                                    <p:animEffect transition="in" filter="dissolve">
                                      <p:cBhvr>
                                        <p:cTn id="12" dur="500"/>
                                        <p:tgtEl>
                                          <p:spTgt spid="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
                                            <p:txEl>
                                              <p:pRg st="2" end="2"/>
                                            </p:txEl>
                                          </p:spTgt>
                                        </p:tgtEl>
                                        <p:attrNameLst>
                                          <p:attrName>style.visibility</p:attrName>
                                        </p:attrNameLst>
                                      </p:cBhvr>
                                      <p:to>
                                        <p:strVal val="visible"/>
                                      </p:to>
                                    </p:set>
                                    <p:animEffect transition="in" filter="dissolve">
                                      <p:cBhvr>
                                        <p:cTn id="17" dur="500"/>
                                        <p:tgtEl>
                                          <p:spTgt spid="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
                                            <p:txEl>
                                              <p:pRg st="3" end="3"/>
                                            </p:txEl>
                                          </p:spTgt>
                                        </p:tgtEl>
                                        <p:attrNameLst>
                                          <p:attrName>style.visibility</p:attrName>
                                        </p:attrNameLst>
                                      </p:cBhvr>
                                      <p:to>
                                        <p:strVal val="visible"/>
                                      </p:to>
                                    </p:set>
                                    <p:animEffect transition="in" filter="dissolve">
                                      <p:cBhvr>
                                        <p:cTn id="22" dur="500"/>
                                        <p:tgtEl>
                                          <p:spTgt spid="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5CFFEF22-9973-4241-A358-029E18191EB1}"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Expectation:</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Being the leader makes me popular.</a:t>
            </a:r>
          </a:p>
          <a:p>
            <a:pPr marL="0" indent="0">
              <a:buNone/>
            </a:pPr>
            <a:endParaRPr lang="en-US" sz="4000" dirty="0"/>
          </a:p>
          <a:p>
            <a:pPr marL="0" indent="0">
              <a:buNone/>
            </a:pPr>
            <a:r>
              <a:rPr lang="en-US" sz="4000" dirty="0"/>
              <a:t>Or one of the cool kids!</a:t>
            </a:r>
          </a:p>
          <a:p>
            <a:pPr marL="0" indent="0">
              <a:buNone/>
            </a:pPr>
            <a:endParaRPr lang="en-US" sz="4000" dirty="0"/>
          </a:p>
        </p:txBody>
      </p:sp>
      <p:pic>
        <p:nvPicPr>
          <p:cNvPr id="49" name="Graphic 34">
            <a:extLst>
              <a:ext uri="{FF2B5EF4-FFF2-40B4-BE49-F238E27FC236}">
                <a16:creationId xmlns:a16="http://schemas.microsoft.com/office/drawing/2014/main" id="{B23B6828-5E5A-9E41-BBC1-81A04EE084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4" name="Slide Number Placeholder 2">
            <a:extLst>
              <a:ext uri="{FF2B5EF4-FFF2-40B4-BE49-F238E27FC236}">
                <a16:creationId xmlns:a16="http://schemas.microsoft.com/office/drawing/2014/main" id="{3AC9DFB1-7E14-DE44-AC11-D352118C944D}"/>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26</a:t>
            </a:fld>
            <a:r>
              <a:rPr lang="en-US" dirty="0"/>
              <a:t> of 40</a:t>
            </a:r>
          </a:p>
        </p:txBody>
      </p:sp>
    </p:spTree>
    <p:extLst>
      <p:ext uri="{BB962C8B-B14F-4D97-AF65-F5344CB8AC3E}">
        <p14:creationId xmlns:p14="http://schemas.microsoft.com/office/powerpoint/2010/main" val="817266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
                                            <p:txEl>
                                              <p:pRg st="2" end="2"/>
                                            </p:txEl>
                                          </p:spTgt>
                                        </p:tgtEl>
                                        <p:attrNameLst>
                                          <p:attrName>style.visibility</p:attrName>
                                        </p:attrNameLst>
                                      </p:cBhvr>
                                      <p:to>
                                        <p:strVal val="visible"/>
                                      </p:to>
                                    </p:set>
                                    <p:animEffect transition="in" filter="dissolve">
                                      <p:cBhvr>
                                        <p:cTn id="12" dur="500"/>
                                        <p:tgtEl>
                                          <p:spTgt spid="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DD356A2E-FA9A-5349-B161-0DF454E5C4C8}"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Reality:</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It can be lonely and difficult to adjust to being in the room where it happens.</a:t>
            </a:r>
          </a:p>
          <a:p>
            <a:pPr marL="0" indent="0">
              <a:buNone/>
            </a:pPr>
            <a:endParaRPr lang="en-US" sz="4000" dirty="0"/>
          </a:p>
        </p:txBody>
      </p:sp>
      <p:pic>
        <p:nvPicPr>
          <p:cNvPr id="42" name="Graphic 34">
            <a:extLst>
              <a:ext uri="{FF2B5EF4-FFF2-40B4-BE49-F238E27FC236}">
                <a16:creationId xmlns:a16="http://schemas.microsoft.com/office/drawing/2014/main" id="{67926A88-E950-324F-96DD-3C97FAC1B8F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4" name="Slide Number Placeholder 2">
            <a:extLst>
              <a:ext uri="{FF2B5EF4-FFF2-40B4-BE49-F238E27FC236}">
                <a16:creationId xmlns:a16="http://schemas.microsoft.com/office/drawing/2014/main" id="{4F3A5F72-4A7E-1A4F-9460-7C142F8B25A3}"/>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27</a:t>
            </a:fld>
            <a:r>
              <a:rPr lang="en-US" dirty="0"/>
              <a:t> of 40</a:t>
            </a:r>
          </a:p>
        </p:txBody>
      </p:sp>
    </p:spTree>
    <p:extLst>
      <p:ext uri="{BB962C8B-B14F-4D97-AF65-F5344CB8AC3E}">
        <p14:creationId xmlns:p14="http://schemas.microsoft.com/office/powerpoint/2010/main" val="4001113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172AC070-8095-FD49-A266-026A5347BD02}"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Myth:</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I’ll still be able to code.</a:t>
            </a:r>
            <a:endParaRPr lang="en-US" dirty="0"/>
          </a:p>
        </p:txBody>
      </p:sp>
      <p:pic>
        <p:nvPicPr>
          <p:cNvPr id="43" name="Graphic 34">
            <a:extLst>
              <a:ext uri="{FF2B5EF4-FFF2-40B4-BE49-F238E27FC236}">
                <a16:creationId xmlns:a16="http://schemas.microsoft.com/office/drawing/2014/main" id="{084CF120-6EC2-5C4C-A574-DE7B44E40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5" name="Slide Number Placeholder 2">
            <a:extLst>
              <a:ext uri="{FF2B5EF4-FFF2-40B4-BE49-F238E27FC236}">
                <a16:creationId xmlns:a16="http://schemas.microsoft.com/office/drawing/2014/main" id="{6414B26C-E533-CB4A-AEEE-BD42E8B32DE5}"/>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28</a:t>
            </a:fld>
            <a:r>
              <a:rPr lang="en-US" dirty="0"/>
              <a:t> of 40</a:t>
            </a:r>
          </a:p>
        </p:txBody>
      </p:sp>
    </p:spTree>
    <p:extLst>
      <p:ext uri="{BB962C8B-B14F-4D97-AF65-F5344CB8AC3E}">
        <p14:creationId xmlns:p14="http://schemas.microsoft.com/office/powerpoint/2010/main" val="4215110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809CD9C1-0674-994E-960B-2CF1064DAE3F}" type="datetime1">
              <a:rPr lang="en-US" smtClean="0"/>
              <a:t>8/6/22</a:t>
            </a:fld>
            <a:endParaRPr lang="en-US" dirty="0"/>
          </a:p>
        </p:txBody>
      </p:sp>
      <p:sp>
        <p:nvSpPr>
          <p:cNvPr id="7" name="Title 6">
            <a:extLst>
              <a:ext uri="{FF2B5EF4-FFF2-40B4-BE49-F238E27FC236}">
                <a16:creationId xmlns:a16="http://schemas.microsoft.com/office/drawing/2014/main" id="{36C5F851-96CF-B84B-B01F-3BA057C9EF4C}"/>
              </a:ext>
            </a:extLst>
          </p:cNvPr>
          <p:cNvSpPr>
            <a:spLocks noGrp="1"/>
          </p:cNvSpPr>
          <p:nvPr>
            <p:ph type="title"/>
          </p:nvPr>
        </p:nvSpPr>
        <p:spPr/>
        <p:txBody>
          <a:bodyPr/>
          <a:lstStyle/>
          <a:p>
            <a:r>
              <a:rPr lang="en-US" dirty="0"/>
              <a:t>Getting Ready for Leadership</a:t>
            </a:r>
          </a:p>
        </p:txBody>
      </p:sp>
      <p:sp>
        <p:nvSpPr>
          <p:cNvPr id="34" name="Content Placeholder 19">
            <a:extLst>
              <a:ext uri="{FF2B5EF4-FFF2-40B4-BE49-F238E27FC236}">
                <a16:creationId xmlns:a16="http://schemas.microsoft.com/office/drawing/2014/main" id="{9990FBEA-3552-8C4C-84A4-F90600B60735}"/>
              </a:ext>
            </a:extLst>
          </p:cNvPr>
          <p:cNvSpPr>
            <a:spLocks noGrp="1"/>
          </p:cNvSpPr>
          <p:nvPr>
            <p:ph idx="1"/>
          </p:nvPr>
        </p:nvSpPr>
        <p:spPr>
          <a:xfrm>
            <a:off x="836676" y="1828042"/>
            <a:ext cx="10515600" cy="3364940"/>
          </a:xfrm>
        </p:spPr>
        <p:txBody>
          <a:bodyPr/>
          <a:lstStyle/>
          <a:p>
            <a:r>
              <a:rPr lang="en-US" dirty="0"/>
              <a:t>You can do it from anywhere.</a:t>
            </a:r>
          </a:p>
          <a:p>
            <a:endParaRPr lang="en-US" dirty="0"/>
          </a:p>
          <a:p>
            <a:r>
              <a:rPr lang="en-US" dirty="0"/>
              <a:t>Every opportunity isn’t for you. </a:t>
            </a:r>
          </a:p>
          <a:p>
            <a:endParaRPr lang="en-US" dirty="0"/>
          </a:p>
          <a:p>
            <a:r>
              <a:rPr lang="en-US" dirty="0"/>
              <a:t>Confidence is vital.</a:t>
            </a:r>
          </a:p>
          <a:p>
            <a:endParaRPr lang="en-US" dirty="0"/>
          </a:p>
          <a:p>
            <a:endParaRPr lang="en-US" dirty="0"/>
          </a:p>
        </p:txBody>
      </p:sp>
      <p:sp>
        <p:nvSpPr>
          <p:cNvPr id="33" name="Slide Number Placeholder 2">
            <a:extLst>
              <a:ext uri="{FF2B5EF4-FFF2-40B4-BE49-F238E27FC236}">
                <a16:creationId xmlns:a16="http://schemas.microsoft.com/office/drawing/2014/main" id="{1199D8F4-6C43-5549-AD85-765A372FCB77}"/>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29</a:t>
            </a:fld>
            <a:r>
              <a:rPr lang="en-US" dirty="0"/>
              <a:t> of 40</a:t>
            </a:r>
          </a:p>
        </p:txBody>
      </p:sp>
      <p:pic>
        <p:nvPicPr>
          <p:cNvPr id="36" name="Graphic 34" descr="Traffic light outline">
            <a:extLst>
              <a:ext uri="{FF2B5EF4-FFF2-40B4-BE49-F238E27FC236}">
                <a16:creationId xmlns:a16="http://schemas.microsoft.com/office/drawing/2014/main" id="{DC170D30-00C6-4D4D-94CC-0259B295FD9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4136828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dissolv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dissolve">
                                      <p:cBhvr>
                                        <p:cTn id="12" dur="500"/>
                                        <p:tgtEl>
                                          <p:spTgt spid="3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
                                            <p:txEl>
                                              <p:pRg st="4" end="4"/>
                                            </p:txEl>
                                          </p:spTgt>
                                        </p:tgtEl>
                                        <p:attrNameLst>
                                          <p:attrName>style.visibility</p:attrName>
                                        </p:attrNameLst>
                                      </p:cBhvr>
                                      <p:to>
                                        <p:strVal val="visible"/>
                                      </p:to>
                                    </p:set>
                                    <p:animEffect transition="in" filter="dissolve">
                                      <p:cBhvr>
                                        <p:cTn id="17" dur="500"/>
                                        <p:tgtEl>
                                          <p:spTgt spid="3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48" name="Straight Connector 4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4" name="Oval 5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4" name="Straight Connector 6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2" name="Straight Connector 7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1" name="Title 10">
            <a:extLst>
              <a:ext uri="{FF2B5EF4-FFF2-40B4-BE49-F238E27FC236}">
                <a16:creationId xmlns:a16="http://schemas.microsoft.com/office/drawing/2014/main" id="{F74A37A2-D37B-E141-A7C9-885769EA7D2A}"/>
              </a:ext>
            </a:extLst>
          </p:cNvPr>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4800" kern="1200" dirty="0">
                <a:solidFill>
                  <a:schemeClr val="tx1"/>
                </a:solidFill>
                <a:latin typeface="+mj-lt"/>
                <a:ea typeface="+mj-ea"/>
                <a:cs typeface="+mj-cs"/>
              </a:rPr>
              <a:t>The Plan</a:t>
            </a:r>
          </a:p>
        </p:txBody>
      </p:sp>
      <p:graphicFrame>
        <p:nvGraphicFramePr>
          <p:cNvPr id="38" name="Content Placeholder 11">
            <a:extLst>
              <a:ext uri="{FF2B5EF4-FFF2-40B4-BE49-F238E27FC236}">
                <a16:creationId xmlns:a16="http://schemas.microsoft.com/office/drawing/2014/main" id="{9C2B4730-69FC-4469-9CFC-86B095833668}"/>
              </a:ext>
            </a:extLst>
          </p:cNvPr>
          <p:cNvGraphicFramePr>
            <a:graphicFrameLocks noGrp="1"/>
          </p:cNvGraphicFramePr>
          <p:nvPr>
            <p:ph idx="1"/>
            <p:extLst>
              <p:ext uri="{D42A27DB-BD31-4B8C-83A1-F6EECF244321}">
                <p14:modId xmlns:p14="http://schemas.microsoft.com/office/powerpoint/2010/main" val="2807638751"/>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FF7EFD1A-4B4A-7D44-8D94-B272A4495AC7}"/>
              </a:ext>
            </a:extLst>
          </p:cNvPr>
          <p:cNvSpPr>
            <a:spLocks noGrp="1"/>
          </p:cNvSpPr>
          <p:nvPr>
            <p:ph type="ftr" sz="quarter" idx="11"/>
          </p:nvPr>
        </p:nvSpPr>
        <p:spPr/>
        <p:txBody>
          <a:bodyPr/>
          <a:lstStyle/>
          <a:p>
            <a:r>
              <a:rPr lang="en-US"/>
              <a:t>Created By: Stacie Bacon</a:t>
            </a:r>
            <a:endParaRPr lang="en-US" dirty="0"/>
          </a:p>
        </p:txBody>
      </p:sp>
      <p:sp>
        <p:nvSpPr>
          <p:cNvPr id="3" name="Slide Number Placeholder 2">
            <a:extLst>
              <a:ext uri="{FF2B5EF4-FFF2-40B4-BE49-F238E27FC236}">
                <a16:creationId xmlns:a16="http://schemas.microsoft.com/office/drawing/2014/main" id="{CAE96FF1-A992-184F-8F6D-8F047BA06F9D}"/>
              </a:ext>
            </a:extLst>
          </p:cNvPr>
          <p:cNvSpPr>
            <a:spLocks noGrp="1"/>
          </p:cNvSpPr>
          <p:nvPr>
            <p:ph type="sldNum" sz="quarter" idx="12"/>
          </p:nvPr>
        </p:nvSpPr>
        <p:spPr/>
        <p:txBody>
          <a:bodyPr/>
          <a:lstStyle/>
          <a:p>
            <a:fld id="{CEBEAAA0-57B3-4745-B544-D10C79FF2BDF}" type="slidenum">
              <a:rPr lang="en-US" smtClean="0"/>
              <a:t>3</a:t>
            </a:fld>
            <a:r>
              <a:rPr lang="en-US" dirty="0"/>
              <a:t> of 40</a:t>
            </a:r>
          </a:p>
        </p:txBody>
      </p:sp>
      <p:sp>
        <p:nvSpPr>
          <p:cNvPr id="4" name="Date Placeholder 3">
            <a:extLst>
              <a:ext uri="{FF2B5EF4-FFF2-40B4-BE49-F238E27FC236}">
                <a16:creationId xmlns:a16="http://schemas.microsoft.com/office/drawing/2014/main" id="{D075A24D-E8A4-E143-8487-4072FFE938A2}"/>
              </a:ext>
            </a:extLst>
          </p:cNvPr>
          <p:cNvSpPr>
            <a:spLocks noGrp="1"/>
          </p:cNvSpPr>
          <p:nvPr>
            <p:ph type="dt" sz="half" idx="10"/>
          </p:nvPr>
        </p:nvSpPr>
        <p:spPr/>
        <p:txBody>
          <a:bodyPr/>
          <a:lstStyle/>
          <a:p>
            <a:fld id="{E00650AB-C792-444B-A69A-3B51EB3A41C0}" type="datetime1">
              <a:rPr lang="en-US" smtClean="0"/>
              <a:t>8/5/22</a:t>
            </a:fld>
            <a:endParaRPr lang="en-US" dirty="0"/>
          </a:p>
        </p:txBody>
      </p:sp>
    </p:spTree>
    <p:extLst>
      <p:ext uri="{BB962C8B-B14F-4D97-AF65-F5344CB8AC3E}">
        <p14:creationId xmlns:p14="http://schemas.microsoft.com/office/powerpoint/2010/main" val="2438780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graphicEl>
                                              <a:dgm id="{41C04D8A-8A47-2F4C-92D7-628D5A8E3CEC}"/>
                                            </p:graphicEl>
                                          </p:spTgt>
                                        </p:tgtEl>
                                        <p:attrNameLst>
                                          <p:attrName>style.visibility</p:attrName>
                                        </p:attrNameLst>
                                      </p:cBhvr>
                                      <p:to>
                                        <p:strVal val="visible"/>
                                      </p:to>
                                    </p:set>
                                    <p:animEffect transition="in" filter="dissolve">
                                      <p:cBhvr>
                                        <p:cTn id="7" dur="500"/>
                                        <p:tgtEl>
                                          <p:spTgt spid="38">
                                            <p:graphicEl>
                                              <a:dgm id="{41C04D8A-8A47-2F4C-92D7-628D5A8E3CEC}"/>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graphicEl>
                                              <a:dgm id="{370B0EDC-B982-8E42-89F5-4B3EAE051379}"/>
                                            </p:graphicEl>
                                          </p:spTgt>
                                        </p:tgtEl>
                                        <p:attrNameLst>
                                          <p:attrName>style.visibility</p:attrName>
                                        </p:attrNameLst>
                                      </p:cBhvr>
                                      <p:to>
                                        <p:strVal val="visible"/>
                                      </p:to>
                                    </p:set>
                                    <p:animEffect transition="in" filter="dissolve">
                                      <p:cBhvr>
                                        <p:cTn id="10" dur="500"/>
                                        <p:tgtEl>
                                          <p:spTgt spid="38">
                                            <p:graphicEl>
                                              <a:dgm id="{370B0EDC-B982-8E42-89F5-4B3EAE051379}"/>
                                            </p:graphic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8">
                                            <p:graphicEl>
                                              <a:dgm id="{A08DA35E-88B1-4D47-BC11-0A2FC8DB13EA}"/>
                                            </p:graphicEl>
                                          </p:spTgt>
                                        </p:tgtEl>
                                        <p:attrNameLst>
                                          <p:attrName>style.visibility</p:attrName>
                                        </p:attrNameLst>
                                      </p:cBhvr>
                                      <p:to>
                                        <p:strVal val="visible"/>
                                      </p:to>
                                    </p:set>
                                    <p:animEffect transition="in" filter="dissolve">
                                      <p:cBhvr>
                                        <p:cTn id="13" dur="500"/>
                                        <p:tgtEl>
                                          <p:spTgt spid="38">
                                            <p:graphicEl>
                                              <a:dgm id="{A08DA35E-88B1-4D47-BC11-0A2FC8DB13EA}"/>
                                            </p:graphic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8">
                                            <p:graphicEl>
                                              <a:dgm id="{B1C843C0-7516-8D4F-9E27-92B54D36E903}"/>
                                            </p:graphicEl>
                                          </p:spTgt>
                                        </p:tgtEl>
                                        <p:attrNameLst>
                                          <p:attrName>style.visibility</p:attrName>
                                        </p:attrNameLst>
                                      </p:cBhvr>
                                      <p:to>
                                        <p:strVal val="visible"/>
                                      </p:to>
                                    </p:set>
                                    <p:animEffect transition="in" filter="dissolve">
                                      <p:cBhvr>
                                        <p:cTn id="16" dur="500"/>
                                        <p:tgtEl>
                                          <p:spTgt spid="38">
                                            <p:graphicEl>
                                              <a:dgm id="{B1C843C0-7516-8D4F-9E27-92B54D36E903}"/>
                                            </p:graphic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8">
                                            <p:graphicEl>
                                              <a:dgm id="{32D9FACC-52B5-9A40-9956-58DC0F0D8ED6}"/>
                                            </p:graphicEl>
                                          </p:spTgt>
                                        </p:tgtEl>
                                        <p:attrNameLst>
                                          <p:attrName>style.visibility</p:attrName>
                                        </p:attrNameLst>
                                      </p:cBhvr>
                                      <p:to>
                                        <p:strVal val="visible"/>
                                      </p:to>
                                    </p:set>
                                    <p:animEffect transition="in" filter="dissolve">
                                      <p:cBhvr>
                                        <p:cTn id="19" dur="500"/>
                                        <p:tgtEl>
                                          <p:spTgt spid="38">
                                            <p:graphicEl>
                                              <a:dgm id="{32D9FACC-52B5-9A40-9956-58DC0F0D8ED6}"/>
                                            </p:graphic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8">
                                            <p:graphicEl>
                                              <a:dgm id="{CB340638-4A55-204A-B124-1C262C39F287}"/>
                                            </p:graphicEl>
                                          </p:spTgt>
                                        </p:tgtEl>
                                        <p:attrNameLst>
                                          <p:attrName>style.visibility</p:attrName>
                                        </p:attrNameLst>
                                      </p:cBhvr>
                                      <p:to>
                                        <p:strVal val="visible"/>
                                      </p:to>
                                    </p:set>
                                    <p:animEffect transition="in" filter="dissolve">
                                      <p:cBhvr>
                                        <p:cTn id="22" dur="500"/>
                                        <p:tgtEl>
                                          <p:spTgt spid="38">
                                            <p:graphicEl>
                                              <a:dgm id="{CB340638-4A55-204A-B124-1C262C39F28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uiExpand="1">
        <p:bldSub>
          <a:bldDgm/>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FC3E5E19-4147-8B47-8F2E-014D0AA07F55}"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Myth:</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Leaders must have charisma and be extroverts.</a:t>
            </a:r>
          </a:p>
        </p:txBody>
      </p:sp>
      <p:pic>
        <p:nvPicPr>
          <p:cNvPr id="43" name="Graphic 34">
            <a:extLst>
              <a:ext uri="{FF2B5EF4-FFF2-40B4-BE49-F238E27FC236}">
                <a16:creationId xmlns:a16="http://schemas.microsoft.com/office/drawing/2014/main" id="{084CF120-6EC2-5C4C-A574-DE7B44E40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5" name="Slide Number Placeholder 2">
            <a:extLst>
              <a:ext uri="{FF2B5EF4-FFF2-40B4-BE49-F238E27FC236}">
                <a16:creationId xmlns:a16="http://schemas.microsoft.com/office/drawing/2014/main" id="{665B573F-0AD1-7E41-88C1-113BFB03E835}"/>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30</a:t>
            </a:fld>
            <a:r>
              <a:rPr lang="en-US" dirty="0"/>
              <a:t> of 40</a:t>
            </a:r>
          </a:p>
        </p:txBody>
      </p:sp>
    </p:spTree>
    <p:extLst>
      <p:ext uri="{BB962C8B-B14F-4D97-AF65-F5344CB8AC3E}">
        <p14:creationId xmlns:p14="http://schemas.microsoft.com/office/powerpoint/2010/main" val="693568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06448BD5-967F-1545-A29E-B06CED873D74}"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Myth:</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Leaders accomplish things by controlling others.</a:t>
            </a:r>
            <a:endParaRPr lang="en-US" dirty="0"/>
          </a:p>
        </p:txBody>
      </p:sp>
      <p:pic>
        <p:nvPicPr>
          <p:cNvPr id="43" name="Graphic 34">
            <a:extLst>
              <a:ext uri="{FF2B5EF4-FFF2-40B4-BE49-F238E27FC236}">
                <a16:creationId xmlns:a16="http://schemas.microsoft.com/office/drawing/2014/main" id="{084CF120-6EC2-5C4C-A574-DE7B44E40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5" name="Slide Number Placeholder 2">
            <a:extLst>
              <a:ext uri="{FF2B5EF4-FFF2-40B4-BE49-F238E27FC236}">
                <a16:creationId xmlns:a16="http://schemas.microsoft.com/office/drawing/2014/main" id="{ED62FCC4-B8A0-9842-B4CF-0EB72B19FFB7}"/>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31</a:t>
            </a:fld>
            <a:r>
              <a:rPr lang="en-US" dirty="0"/>
              <a:t> of 40</a:t>
            </a:r>
          </a:p>
        </p:txBody>
      </p:sp>
    </p:spTree>
    <p:extLst>
      <p:ext uri="{BB962C8B-B14F-4D97-AF65-F5344CB8AC3E}">
        <p14:creationId xmlns:p14="http://schemas.microsoft.com/office/powerpoint/2010/main" val="587770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8DAA1915-8686-5648-B98C-B54A845DD240}" type="datetime1">
              <a:rPr lang="en-US" smtClean="0"/>
              <a:t>8/6/22</a:t>
            </a:fld>
            <a:endParaRPr lang="en-US" dirty="0"/>
          </a:p>
        </p:txBody>
      </p:sp>
      <p:sp>
        <p:nvSpPr>
          <p:cNvPr id="50" name="Rectangle 49">
            <a:extLst>
              <a:ext uri="{FF2B5EF4-FFF2-40B4-BE49-F238E27FC236}">
                <a16:creationId xmlns:a16="http://schemas.microsoft.com/office/drawing/2014/main" id="{C682F197-9042-F040-8DC3-092478A07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5">
            <a:extLst>
              <a:ext uri="{FF2B5EF4-FFF2-40B4-BE49-F238E27FC236}">
                <a16:creationId xmlns:a16="http://schemas.microsoft.com/office/drawing/2014/main" id="{0AD05242-E7BB-BB47-95A3-B15710C4A1EA}"/>
              </a:ext>
            </a:extLst>
          </p:cNvPr>
          <p:cNvSpPr txBox="1">
            <a:spLocks/>
          </p:cNvSpPr>
          <p:nvPr/>
        </p:nvSpPr>
        <p:spPr>
          <a:xfrm>
            <a:off x="1524000" y="1376363"/>
            <a:ext cx="9144000" cy="2521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pPr algn="ctr"/>
            <a:r>
              <a:rPr lang="en-US" sz="2800" dirty="0">
                <a:latin typeface="+mj-lt"/>
                <a:ea typeface="+mj-ea"/>
              </a:rPr>
              <a:t>Michael Jordan - Former Professional Basketball Player</a:t>
            </a:r>
          </a:p>
          <a:p>
            <a:pPr algn="ctr"/>
            <a:br>
              <a:rPr lang="en-US" sz="2800" dirty="0">
                <a:latin typeface="+mj-lt"/>
                <a:ea typeface="+mj-ea"/>
              </a:rPr>
            </a:br>
            <a:r>
              <a:rPr lang="en-US" sz="2800" dirty="0">
                <a:latin typeface="+mj-lt"/>
                <a:ea typeface="+mj-ea"/>
              </a:rPr>
              <a:t>“Talent wins games, but teamwork and intelligence win championships.”</a:t>
            </a:r>
          </a:p>
        </p:txBody>
      </p:sp>
      <p:cxnSp>
        <p:nvCxnSpPr>
          <p:cNvPr id="52" name="Straight Connector 51">
            <a:extLst>
              <a:ext uri="{FF2B5EF4-FFF2-40B4-BE49-F238E27FC236}">
                <a16:creationId xmlns:a16="http://schemas.microsoft.com/office/drawing/2014/main" id="{A1707FF6-501F-1A4A-A3EB-EDCA8109C5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Slide Number Placeholder 2">
            <a:extLst>
              <a:ext uri="{FF2B5EF4-FFF2-40B4-BE49-F238E27FC236}">
                <a16:creationId xmlns:a16="http://schemas.microsoft.com/office/drawing/2014/main" id="{BBDE6E1A-F2B7-7443-90A9-F380CE6314B1}"/>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32</a:t>
            </a:fld>
            <a:r>
              <a:rPr lang="en-US" dirty="0"/>
              <a:t> of 40</a:t>
            </a:r>
          </a:p>
        </p:txBody>
      </p:sp>
    </p:spTree>
    <p:extLst>
      <p:ext uri="{BB962C8B-B14F-4D97-AF65-F5344CB8AC3E}">
        <p14:creationId xmlns:p14="http://schemas.microsoft.com/office/powerpoint/2010/main" val="51944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Effect transition="in" filter="dissolve">
                                      <p:cBhvr>
                                        <p:cTn id="7" dur="500"/>
                                        <p:tgtEl>
                                          <p:spTgt spid="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xEl>
                                              <p:pRg st="1" end="1"/>
                                            </p:txEl>
                                          </p:spTgt>
                                        </p:tgtEl>
                                        <p:attrNameLst>
                                          <p:attrName>style.visibility</p:attrName>
                                        </p:attrNameLst>
                                      </p:cBhvr>
                                      <p:to>
                                        <p:strVal val="visible"/>
                                      </p:to>
                                    </p:set>
                                    <p:animEffect transition="in" filter="dissolve">
                                      <p:cBhvr>
                                        <p:cTn id="12"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7C2FAB6C-0CB9-0E47-ACB1-5CE1FFED315A}" type="datetime1">
              <a:rPr lang="en-US" smtClean="0"/>
              <a:t>8/6/22</a:t>
            </a:fld>
            <a:endParaRPr lang="en-US" dirty="0"/>
          </a:p>
        </p:txBody>
      </p:sp>
      <p:sp>
        <p:nvSpPr>
          <p:cNvPr id="7" name="Title 6">
            <a:extLst>
              <a:ext uri="{FF2B5EF4-FFF2-40B4-BE49-F238E27FC236}">
                <a16:creationId xmlns:a16="http://schemas.microsoft.com/office/drawing/2014/main" id="{36C5F851-96CF-B84B-B01F-3BA057C9EF4C}"/>
              </a:ext>
            </a:extLst>
          </p:cNvPr>
          <p:cNvSpPr>
            <a:spLocks noGrp="1"/>
          </p:cNvSpPr>
          <p:nvPr>
            <p:ph type="title"/>
          </p:nvPr>
        </p:nvSpPr>
        <p:spPr/>
        <p:txBody>
          <a:bodyPr/>
          <a:lstStyle/>
          <a:p>
            <a:r>
              <a:rPr lang="en-US" dirty="0"/>
              <a:t>Food for Thought</a:t>
            </a:r>
          </a:p>
        </p:txBody>
      </p:sp>
      <p:sp>
        <p:nvSpPr>
          <p:cNvPr id="32" name="Content Placeholder 19">
            <a:extLst>
              <a:ext uri="{FF2B5EF4-FFF2-40B4-BE49-F238E27FC236}">
                <a16:creationId xmlns:a16="http://schemas.microsoft.com/office/drawing/2014/main" id="{6A54D741-8B0B-8246-A878-D1DD2E1E9B14}"/>
              </a:ext>
            </a:extLst>
          </p:cNvPr>
          <p:cNvSpPr>
            <a:spLocks noGrp="1"/>
          </p:cNvSpPr>
          <p:nvPr>
            <p:ph idx="1"/>
          </p:nvPr>
        </p:nvSpPr>
        <p:spPr>
          <a:xfrm>
            <a:off x="836676" y="1828042"/>
            <a:ext cx="10515600" cy="4107332"/>
          </a:xfrm>
        </p:spPr>
        <p:txBody>
          <a:bodyPr numCol="1">
            <a:normAutofit/>
          </a:bodyPr>
          <a:lstStyle/>
          <a:p>
            <a:pPr marL="0" indent="0">
              <a:buNone/>
            </a:pPr>
            <a:r>
              <a:rPr lang="en-US" dirty="0"/>
              <a:t>Honing your skills</a:t>
            </a:r>
          </a:p>
          <a:p>
            <a:r>
              <a:rPr lang="en-US" dirty="0"/>
              <a:t>Do you communicate well? Spoken and written?</a:t>
            </a:r>
          </a:p>
          <a:p>
            <a:r>
              <a:rPr lang="en-US" dirty="0"/>
              <a:t>Do you have a good understanding of human behavior?</a:t>
            </a:r>
          </a:p>
          <a:p>
            <a:r>
              <a:rPr lang="en-US" dirty="0"/>
              <a:t>Do you know how to inspire and motivate?</a:t>
            </a:r>
          </a:p>
          <a:p>
            <a:pPr fontAlgn="base"/>
            <a:endParaRPr lang="en-US" dirty="0"/>
          </a:p>
        </p:txBody>
      </p:sp>
      <p:sp>
        <p:nvSpPr>
          <p:cNvPr id="33" name="Slide Number Placeholder 2">
            <a:extLst>
              <a:ext uri="{FF2B5EF4-FFF2-40B4-BE49-F238E27FC236}">
                <a16:creationId xmlns:a16="http://schemas.microsoft.com/office/drawing/2014/main" id="{C77B0B14-5953-1B4E-A25A-5C0BF583A6D4}"/>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33</a:t>
            </a:fld>
            <a:r>
              <a:rPr lang="en-US" dirty="0"/>
              <a:t> of 40</a:t>
            </a:r>
          </a:p>
        </p:txBody>
      </p:sp>
      <p:pic>
        <p:nvPicPr>
          <p:cNvPr id="40" name="Graphic 34" descr="Thought outline">
            <a:extLst>
              <a:ext uri="{FF2B5EF4-FFF2-40B4-BE49-F238E27FC236}">
                <a16:creationId xmlns:a16="http://schemas.microsoft.com/office/drawing/2014/main" id="{7142D3D4-49D0-BD45-AD5D-30B41B2A49B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196314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100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dissolv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100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dissolve">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100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dissolve">
                                      <p:cBhvr>
                                        <p:cTn id="17" dur="5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1000"/>
                                  </p:stCondLst>
                                  <p:childTnLst>
                                    <p:set>
                                      <p:cBhvr>
                                        <p:cTn id="21" dur="1" fill="hold">
                                          <p:stCondLst>
                                            <p:cond delay="0"/>
                                          </p:stCondLst>
                                        </p:cTn>
                                        <p:tgtEl>
                                          <p:spTgt spid="32">
                                            <p:txEl>
                                              <p:pRg st="3" end="3"/>
                                            </p:txEl>
                                          </p:spTgt>
                                        </p:tgtEl>
                                        <p:attrNameLst>
                                          <p:attrName>style.visibility</p:attrName>
                                        </p:attrNameLst>
                                      </p:cBhvr>
                                      <p:to>
                                        <p:strVal val="visible"/>
                                      </p:to>
                                    </p:set>
                                    <p:animEffect transition="in" filter="dissolve">
                                      <p:cBhvr>
                                        <p:cTn id="22" dur="500"/>
                                        <p:tgtEl>
                                          <p:spTgt spid="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7C2FAB6C-0CB9-0E47-ACB1-5CE1FFED315A}" type="datetime1">
              <a:rPr lang="en-US" smtClean="0"/>
              <a:t>8/6/22</a:t>
            </a:fld>
            <a:endParaRPr lang="en-US" dirty="0"/>
          </a:p>
        </p:txBody>
      </p:sp>
      <p:sp>
        <p:nvSpPr>
          <p:cNvPr id="7" name="Title 6">
            <a:extLst>
              <a:ext uri="{FF2B5EF4-FFF2-40B4-BE49-F238E27FC236}">
                <a16:creationId xmlns:a16="http://schemas.microsoft.com/office/drawing/2014/main" id="{36C5F851-96CF-B84B-B01F-3BA057C9EF4C}"/>
              </a:ext>
            </a:extLst>
          </p:cNvPr>
          <p:cNvSpPr>
            <a:spLocks noGrp="1"/>
          </p:cNvSpPr>
          <p:nvPr>
            <p:ph type="title"/>
          </p:nvPr>
        </p:nvSpPr>
        <p:spPr/>
        <p:txBody>
          <a:bodyPr/>
          <a:lstStyle/>
          <a:p>
            <a:r>
              <a:rPr lang="en-US" dirty="0"/>
              <a:t>Food for Thought</a:t>
            </a:r>
          </a:p>
        </p:txBody>
      </p:sp>
      <p:sp>
        <p:nvSpPr>
          <p:cNvPr id="32" name="Content Placeholder 19">
            <a:extLst>
              <a:ext uri="{FF2B5EF4-FFF2-40B4-BE49-F238E27FC236}">
                <a16:creationId xmlns:a16="http://schemas.microsoft.com/office/drawing/2014/main" id="{6A54D741-8B0B-8246-A878-D1DD2E1E9B14}"/>
              </a:ext>
            </a:extLst>
          </p:cNvPr>
          <p:cNvSpPr>
            <a:spLocks noGrp="1"/>
          </p:cNvSpPr>
          <p:nvPr>
            <p:ph idx="1"/>
          </p:nvPr>
        </p:nvSpPr>
        <p:spPr>
          <a:xfrm>
            <a:off x="836676" y="1828042"/>
            <a:ext cx="10515600" cy="4107332"/>
          </a:xfrm>
        </p:spPr>
        <p:txBody>
          <a:bodyPr numCol="1">
            <a:normAutofit/>
          </a:bodyPr>
          <a:lstStyle/>
          <a:p>
            <a:pPr marL="0" indent="0">
              <a:buNone/>
            </a:pPr>
            <a:r>
              <a:rPr lang="en-US" dirty="0"/>
              <a:t>Being a people person</a:t>
            </a:r>
          </a:p>
          <a:p>
            <a:r>
              <a:rPr lang="en-US" dirty="0"/>
              <a:t>Are you collaborative? A team player?</a:t>
            </a:r>
          </a:p>
          <a:p>
            <a:r>
              <a:rPr lang="en-US" dirty="0"/>
              <a:t>Do you connect well with others?</a:t>
            </a:r>
          </a:p>
          <a:p>
            <a:r>
              <a:rPr lang="en-US" dirty="0"/>
              <a:t>Do you share your credit? “No man is an island”</a:t>
            </a:r>
          </a:p>
          <a:p>
            <a:pPr lvl="1"/>
            <a:r>
              <a:rPr lang="en-US" dirty="0"/>
              <a:t>No one is fully self-sufficient.</a:t>
            </a:r>
          </a:p>
          <a:p>
            <a:pPr fontAlgn="base"/>
            <a:endParaRPr lang="en-US" dirty="0"/>
          </a:p>
        </p:txBody>
      </p:sp>
      <p:sp>
        <p:nvSpPr>
          <p:cNvPr id="33" name="Slide Number Placeholder 2">
            <a:extLst>
              <a:ext uri="{FF2B5EF4-FFF2-40B4-BE49-F238E27FC236}">
                <a16:creationId xmlns:a16="http://schemas.microsoft.com/office/drawing/2014/main" id="{C77B0B14-5953-1B4E-A25A-5C0BF583A6D4}"/>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34</a:t>
            </a:fld>
            <a:r>
              <a:rPr lang="en-US" dirty="0"/>
              <a:t> of 40</a:t>
            </a:r>
          </a:p>
        </p:txBody>
      </p:sp>
      <p:pic>
        <p:nvPicPr>
          <p:cNvPr id="34" name="Graphic 34" descr="Thought outline">
            <a:extLst>
              <a:ext uri="{FF2B5EF4-FFF2-40B4-BE49-F238E27FC236}">
                <a16:creationId xmlns:a16="http://schemas.microsoft.com/office/drawing/2014/main" id="{5F8964D9-BE85-3C4F-9683-B5B4B57E20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9790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100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dissolv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100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dissolve">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100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dissolve">
                                      <p:cBhvr>
                                        <p:cTn id="17" dur="5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1000"/>
                                  </p:stCondLst>
                                  <p:childTnLst>
                                    <p:set>
                                      <p:cBhvr>
                                        <p:cTn id="21" dur="1" fill="hold">
                                          <p:stCondLst>
                                            <p:cond delay="0"/>
                                          </p:stCondLst>
                                        </p:cTn>
                                        <p:tgtEl>
                                          <p:spTgt spid="32">
                                            <p:txEl>
                                              <p:pRg st="3" end="3"/>
                                            </p:txEl>
                                          </p:spTgt>
                                        </p:tgtEl>
                                        <p:attrNameLst>
                                          <p:attrName>style.visibility</p:attrName>
                                        </p:attrNameLst>
                                      </p:cBhvr>
                                      <p:to>
                                        <p:strVal val="visible"/>
                                      </p:to>
                                    </p:set>
                                    <p:animEffect transition="in" filter="dissolve">
                                      <p:cBhvr>
                                        <p:cTn id="22" dur="500"/>
                                        <p:tgtEl>
                                          <p:spTgt spid="32">
                                            <p:txEl>
                                              <p:pRg st="3" end="3"/>
                                            </p:txEl>
                                          </p:spTgt>
                                        </p:tgtEl>
                                      </p:cBhvr>
                                    </p:animEffect>
                                  </p:childTnLst>
                                </p:cTn>
                              </p:par>
                              <p:par>
                                <p:cTn id="23" presetID="9" presetClass="entr" presetSubtype="0" fill="hold" grpId="0" nodeType="withEffect">
                                  <p:stCondLst>
                                    <p:cond delay="1000"/>
                                  </p:stCondLst>
                                  <p:childTnLst>
                                    <p:set>
                                      <p:cBhvr>
                                        <p:cTn id="24" dur="1" fill="hold">
                                          <p:stCondLst>
                                            <p:cond delay="0"/>
                                          </p:stCondLst>
                                        </p:cTn>
                                        <p:tgtEl>
                                          <p:spTgt spid="32">
                                            <p:txEl>
                                              <p:pRg st="4" end="4"/>
                                            </p:txEl>
                                          </p:spTgt>
                                        </p:tgtEl>
                                        <p:attrNameLst>
                                          <p:attrName>style.visibility</p:attrName>
                                        </p:attrNameLst>
                                      </p:cBhvr>
                                      <p:to>
                                        <p:strVal val="visible"/>
                                      </p:to>
                                    </p:set>
                                    <p:animEffect transition="in" filter="dissolve">
                                      <p:cBhvr>
                                        <p:cTn id="25" dur="500"/>
                                        <p:tgtEl>
                                          <p:spTgt spid="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7C2FAB6C-0CB9-0E47-ACB1-5CE1FFED315A}" type="datetime1">
              <a:rPr lang="en-US" smtClean="0"/>
              <a:t>8/6/22</a:t>
            </a:fld>
            <a:endParaRPr lang="en-US" dirty="0"/>
          </a:p>
        </p:txBody>
      </p:sp>
      <p:sp>
        <p:nvSpPr>
          <p:cNvPr id="7" name="Title 6">
            <a:extLst>
              <a:ext uri="{FF2B5EF4-FFF2-40B4-BE49-F238E27FC236}">
                <a16:creationId xmlns:a16="http://schemas.microsoft.com/office/drawing/2014/main" id="{36C5F851-96CF-B84B-B01F-3BA057C9EF4C}"/>
              </a:ext>
            </a:extLst>
          </p:cNvPr>
          <p:cNvSpPr>
            <a:spLocks noGrp="1"/>
          </p:cNvSpPr>
          <p:nvPr>
            <p:ph type="title"/>
          </p:nvPr>
        </p:nvSpPr>
        <p:spPr/>
        <p:txBody>
          <a:bodyPr/>
          <a:lstStyle/>
          <a:p>
            <a:r>
              <a:rPr lang="en-US" dirty="0"/>
              <a:t>Food for Thought</a:t>
            </a:r>
          </a:p>
        </p:txBody>
      </p:sp>
      <p:sp>
        <p:nvSpPr>
          <p:cNvPr id="32" name="Content Placeholder 19">
            <a:extLst>
              <a:ext uri="{FF2B5EF4-FFF2-40B4-BE49-F238E27FC236}">
                <a16:creationId xmlns:a16="http://schemas.microsoft.com/office/drawing/2014/main" id="{6A54D741-8B0B-8246-A878-D1DD2E1E9B14}"/>
              </a:ext>
            </a:extLst>
          </p:cNvPr>
          <p:cNvSpPr>
            <a:spLocks noGrp="1"/>
          </p:cNvSpPr>
          <p:nvPr>
            <p:ph idx="1"/>
          </p:nvPr>
        </p:nvSpPr>
        <p:spPr>
          <a:xfrm>
            <a:off x="836676" y="1828042"/>
            <a:ext cx="10515600" cy="4107332"/>
          </a:xfrm>
        </p:spPr>
        <p:txBody>
          <a:bodyPr numCol="1">
            <a:normAutofit/>
          </a:bodyPr>
          <a:lstStyle/>
          <a:p>
            <a:pPr marL="0" indent="0">
              <a:buNone/>
            </a:pPr>
            <a:r>
              <a:rPr lang="en-US" dirty="0"/>
              <a:t>How you see yourself and others</a:t>
            </a:r>
          </a:p>
          <a:p>
            <a:r>
              <a:rPr lang="en-US" dirty="0"/>
              <a:t>Are you able to show compassion? Do you understand others’ pain and want to do something about it?</a:t>
            </a:r>
          </a:p>
          <a:p>
            <a:r>
              <a:rPr lang="en-US" dirty="0"/>
              <a:t>Are you good and making sure no one is left behind? Do you value inclusion and equity?</a:t>
            </a:r>
          </a:p>
          <a:p>
            <a:r>
              <a:rPr lang="en-US" dirty="0"/>
              <a:t>Are you able to be open and transparent? About mistakes, imperfections and motivations?</a:t>
            </a:r>
          </a:p>
        </p:txBody>
      </p:sp>
      <p:sp>
        <p:nvSpPr>
          <p:cNvPr id="33" name="Slide Number Placeholder 2">
            <a:extLst>
              <a:ext uri="{FF2B5EF4-FFF2-40B4-BE49-F238E27FC236}">
                <a16:creationId xmlns:a16="http://schemas.microsoft.com/office/drawing/2014/main" id="{C77B0B14-5953-1B4E-A25A-5C0BF583A6D4}"/>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35</a:t>
            </a:fld>
            <a:r>
              <a:rPr lang="en-US" dirty="0"/>
              <a:t> of 40</a:t>
            </a:r>
          </a:p>
        </p:txBody>
      </p:sp>
      <p:pic>
        <p:nvPicPr>
          <p:cNvPr id="34" name="Graphic 34" descr="Thought outline">
            <a:extLst>
              <a:ext uri="{FF2B5EF4-FFF2-40B4-BE49-F238E27FC236}">
                <a16:creationId xmlns:a16="http://schemas.microsoft.com/office/drawing/2014/main" id="{5E2E7B53-338C-BC4D-B0F6-428F42078AC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3875817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100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dissolv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100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dissolve">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100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dissolve">
                                      <p:cBhvr>
                                        <p:cTn id="17" dur="5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1000"/>
                                  </p:stCondLst>
                                  <p:childTnLst>
                                    <p:set>
                                      <p:cBhvr>
                                        <p:cTn id="21" dur="1" fill="hold">
                                          <p:stCondLst>
                                            <p:cond delay="0"/>
                                          </p:stCondLst>
                                        </p:cTn>
                                        <p:tgtEl>
                                          <p:spTgt spid="32">
                                            <p:txEl>
                                              <p:pRg st="3" end="3"/>
                                            </p:txEl>
                                          </p:spTgt>
                                        </p:tgtEl>
                                        <p:attrNameLst>
                                          <p:attrName>style.visibility</p:attrName>
                                        </p:attrNameLst>
                                      </p:cBhvr>
                                      <p:to>
                                        <p:strVal val="visible"/>
                                      </p:to>
                                    </p:set>
                                    <p:animEffect transition="in" filter="dissolve">
                                      <p:cBhvr>
                                        <p:cTn id="22" dur="500"/>
                                        <p:tgtEl>
                                          <p:spTgt spid="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7C2FAB6C-0CB9-0E47-ACB1-5CE1FFED315A}" type="datetime1">
              <a:rPr lang="en-US" smtClean="0"/>
              <a:t>8/6/22</a:t>
            </a:fld>
            <a:endParaRPr lang="en-US" dirty="0"/>
          </a:p>
        </p:txBody>
      </p:sp>
      <p:sp>
        <p:nvSpPr>
          <p:cNvPr id="7" name="Title 6">
            <a:extLst>
              <a:ext uri="{FF2B5EF4-FFF2-40B4-BE49-F238E27FC236}">
                <a16:creationId xmlns:a16="http://schemas.microsoft.com/office/drawing/2014/main" id="{36C5F851-96CF-B84B-B01F-3BA057C9EF4C}"/>
              </a:ext>
            </a:extLst>
          </p:cNvPr>
          <p:cNvSpPr>
            <a:spLocks noGrp="1"/>
          </p:cNvSpPr>
          <p:nvPr>
            <p:ph type="title"/>
          </p:nvPr>
        </p:nvSpPr>
        <p:spPr/>
        <p:txBody>
          <a:bodyPr/>
          <a:lstStyle/>
          <a:p>
            <a:r>
              <a:rPr lang="en-US" dirty="0"/>
              <a:t>Food for Thought</a:t>
            </a:r>
          </a:p>
        </p:txBody>
      </p:sp>
      <p:sp>
        <p:nvSpPr>
          <p:cNvPr id="32" name="Content Placeholder 19">
            <a:extLst>
              <a:ext uri="{FF2B5EF4-FFF2-40B4-BE49-F238E27FC236}">
                <a16:creationId xmlns:a16="http://schemas.microsoft.com/office/drawing/2014/main" id="{6A54D741-8B0B-8246-A878-D1DD2E1E9B14}"/>
              </a:ext>
            </a:extLst>
          </p:cNvPr>
          <p:cNvSpPr>
            <a:spLocks noGrp="1"/>
          </p:cNvSpPr>
          <p:nvPr>
            <p:ph idx="1"/>
          </p:nvPr>
        </p:nvSpPr>
        <p:spPr>
          <a:xfrm>
            <a:off x="836676" y="1828042"/>
            <a:ext cx="10515600" cy="4107332"/>
          </a:xfrm>
        </p:spPr>
        <p:txBody>
          <a:bodyPr numCol="1">
            <a:normAutofit/>
          </a:bodyPr>
          <a:lstStyle/>
          <a:p>
            <a:pPr marL="0" indent="0">
              <a:buNone/>
            </a:pPr>
            <a:r>
              <a:rPr lang="en-US" dirty="0"/>
              <a:t>How you see your organization</a:t>
            </a:r>
          </a:p>
          <a:p>
            <a:r>
              <a:rPr lang="en-US" dirty="0"/>
              <a:t>Have you just been working in your own world or do you understand the clients, users, goals and aspirations of the org/area?</a:t>
            </a:r>
          </a:p>
          <a:p>
            <a:r>
              <a:rPr lang="en-US" dirty="0"/>
              <a:t>Can you demonstrate a firm understanding of business needs? </a:t>
            </a:r>
          </a:p>
          <a:p>
            <a:r>
              <a:rPr lang="en-US" dirty="0"/>
              <a:t>Do you take action and make recommendations for more than yourself? Do you see the bigger picture?</a:t>
            </a:r>
          </a:p>
        </p:txBody>
      </p:sp>
      <p:sp>
        <p:nvSpPr>
          <p:cNvPr id="33" name="Slide Number Placeholder 2">
            <a:extLst>
              <a:ext uri="{FF2B5EF4-FFF2-40B4-BE49-F238E27FC236}">
                <a16:creationId xmlns:a16="http://schemas.microsoft.com/office/drawing/2014/main" id="{C77B0B14-5953-1B4E-A25A-5C0BF583A6D4}"/>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36</a:t>
            </a:fld>
            <a:r>
              <a:rPr lang="en-US" dirty="0"/>
              <a:t> of 40</a:t>
            </a:r>
          </a:p>
        </p:txBody>
      </p:sp>
      <p:pic>
        <p:nvPicPr>
          <p:cNvPr id="34" name="Graphic 34" descr="Thought outline">
            <a:extLst>
              <a:ext uri="{FF2B5EF4-FFF2-40B4-BE49-F238E27FC236}">
                <a16:creationId xmlns:a16="http://schemas.microsoft.com/office/drawing/2014/main" id="{E8261836-9CD8-5342-A5B8-0424D43402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2888579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100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dissolv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100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dissolve">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100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dissolve">
                                      <p:cBhvr>
                                        <p:cTn id="17" dur="5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1000"/>
                                  </p:stCondLst>
                                  <p:childTnLst>
                                    <p:set>
                                      <p:cBhvr>
                                        <p:cTn id="21" dur="1" fill="hold">
                                          <p:stCondLst>
                                            <p:cond delay="0"/>
                                          </p:stCondLst>
                                        </p:cTn>
                                        <p:tgtEl>
                                          <p:spTgt spid="32">
                                            <p:txEl>
                                              <p:pRg st="3" end="3"/>
                                            </p:txEl>
                                          </p:spTgt>
                                        </p:tgtEl>
                                        <p:attrNameLst>
                                          <p:attrName>style.visibility</p:attrName>
                                        </p:attrNameLst>
                                      </p:cBhvr>
                                      <p:to>
                                        <p:strVal val="visible"/>
                                      </p:to>
                                    </p:set>
                                    <p:animEffect transition="in" filter="dissolve">
                                      <p:cBhvr>
                                        <p:cTn id="22" dur="500"/>
                                        <p:tgtEl>
                                          <p:spTgt spid="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7C2FAB6C-0CB9-0E47-ACB1-5CE1FFED315A}" type="datetime1">
              <a:rPr lang="en-US" smtClean="0"/>
              <a:t>8/6/22</a:t>
            </a:fld>
            <a:endParaRPr lang="en-US" dirty="0"/>
          </a:p>
        </p:txBody>
      </p:sp>
      <p:sp>
        <p:nvSpPr>
          <p:cNvPr id="7" name="Title 6">
            <a:extLst>
              <a:ext uri="{FF2B5EF4-FFF2-40B4-BE49-F238E27FC236}">
                <a16:creationId xmlns:a16="http://schemas.microsoft.com/office/drawing/2014/main" id="{36C5F851-96CF-B84B-B01F-3BA057C9EF4C}"/>
              </a:ext>
            </a:extLst>
          </p:cNvPr>
          <p:cNvSpPr>
            <a:spLocks noGrp="1"/>
          </p:cNvSpPr>
          <p:nvPr>
            <p:ph type="title"/>
          </p:nvPr>
        </p:nvSpPr>
        <p:spPr/>
        <p:txBody>
          <a:bodyPr/>
          <a:lstStyle/>
          <a:p>
            <a:r>
              <a:rPr lang="en-US" dirty="0"/>
              <a:t>Food for Thought</a:t>
            </a:r>
          </a:p>
        </p:txBody>
      </p:sp>
      <p:sp>
        <p:nvSpPr>
          <p:cNvPr id="32" name="Content Placeholder 19">
            <a:extLst>
              <a:ext uri="{FF2B5EF4-FFF2-40B4-BE49-F238E27FC236}">
                <a16:creationId xmlns:a16="http://schemas.microsoft.com/office/drawing/2014/main" id="{6A54D741-8B0B-8246-A878-D1DD2E1E9B14}"/>
              </a:ext>
            </a:extLst>
          </p:cNvPr>
          <p:cNvSpPr>
            <a:spLocks noGrp="1"/>
          </p:cNvSpPr>
          <p:nvPr>
            <p:ph idx="1"/>
          </p:nvPr>
        </p:nvSpPr>
        <p:spPr>
          <a:xfrm>
            <a:off x="836676" y="1828042"/>
            <a:ext cx="10515600" cy="4107332"/>
          </a:xfrm>
        </p:spPr>
        <p:txBody>
          <a:bodyPr numCol="1">
            <a:normAutofit/>
          </a:bodyPr>
          <a:lstStyle/>
          <a:p>
            <a:pPr marL="0" indent="0">
              <a:buNone/>
            </a:pPr>
            <a:r>
              <a:rPr lang="en-US" dirty="0"/>
              <a:t>In Your Current Role</a:t>
            </a:r>
          </a:p>
          <a:p>
            <a:r>
              <a:rPr lang="en-US" dirty="0"/>
              <a:t>Have you bothered to demonstrate skills or perform beyond and/or in addition to your role?</a:t>
            </a:r>
          </a:p>
          <a:p>
            <a:r>
              <a:rPr lang="en-US" dirty="0"/>
              <a:t>Have you been using feedback to grow? Do you bother to get clarity on criticism? (such as how your leader would have handled)</a:t>
            </a:r>
          </a:p>
          <a:p>
            <a:r>
              <a:rPr lang="en-US" dirty="0"/>
              <a:t>Do you lead from where you are? (Not have you been acknowledged for leading)</a:t>
            </a:r>
          </a:p>
        </p:txBody>
      </p:sp>
      <p:sp>
        <p:nvSpPr>
          <p:cNvPr id="33" name="Slide Number Placeholder 2">
            <a:extLst>
              <a:ext uri="{FF2B5EF4-FFF2-40B4-BE49-F238E27FC236}">
                <a16:creationId xmlns:a16="http://schemas.microsoft.com/office/drawing/2014/main" id="{C77B0B14-5953-1B4E-A25A-5C0BF583A6D4}"/>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37</a:t>
            </a:fld>
            <a:r>
              <a:rPr lang="en-US" dirty="0"/>
              <a:t> of 40</a:t>
            </a:r>
          </a:p>
        </p:txBody>
      </p:sp>
      <p:pic>
        <p:nvPicPr>
          <p:cNvPr id="34" name="Graphic 34" descr="Thought outline">
            <a:extLst>
              <a:ext uri="{FF2B5EF4-FFF2-40B4-BE49-F238E27FC236}">
                <a16:creationId xmlns:a16="http://schemas.microsoft.com/office/drawing/2014/main" id="{69086F94-0B89-944B-9DC2-B01FE591B22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3547322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100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dissolv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100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dissolve">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100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dissolve">
                                      <p:cBhvr>
                                        <p:cTn id="17" dur="5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1000"/>
                                  </p:stCondLst>
                                  <p:childTnLst>
                                    <p:set>
                                      <p:cBhvr>
                                        <p:cTn id="21" dur="1" fill="hold">
                                          <p:stCondLst>
                                            <p:cond delay="0"/>
                                          </p:stCondLst>
                                        </p:cTn>
                                        <p:tgtEl>
                                          <p:spTgt spid="32">
                                            <p:txEl>
                                              <p:pRg st="3" end="3"/>
                                            </p:txEl>
                                          </p:spTgt>
                                        </p:tgtEl>
                                        <p:attrNameLst>
                                          <p:attrName>style.visibility</p:attrName>
                                        </p:attrNameLst>
                                      </p:cBhvr>
                                      <p:to>
                                        <p:strVal val="visible"/>
                                      </p:to>
                                    </p:set>
                                    <p:animEffect transition="in" filter="dissolve">
                                      <p:cBhvr>
                                        <p:cTn id="22" dur="500"/>
                                        <p:tgtEl>
                                          <p:spTgt spid="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C84E633E-4114-4744-8584-9783238839F8}" type="datetime1">
              <a:rPr lang="en-US" smtClean="0"/>
              <a:t>8/6/22</a:t>
            </a:fld>
            <a:endParaRPr lang="en-US" dirty="0"/>
          </a:p>
        </p:txBody>
      </p:sp>
      <p:sp>
        <p:nvSpPr>
          <p:cNvPr id="7" name="Title 6">
            <a:extLst>
              <a:ext uri="{FF2B5EF4-FFF2-40B4-BE49-F238E27FC236}">
                <a16:creationId xmlns:a16="http://schemas.microsoft.com/office/drawing/2014/main" id="{A604A39E-29DA-0A41-B939-587DA55FCF07}"/>
              </a:ext>
            </a:extLst>
          </p:cNvPr>
          <p:cNvSpPr>
            <a:spLocks noGrp="1"/>
          </p:cNvSpPr>
          <p:nvPr>
            <p:ph type="title"/>
          </p:nvPr>
        </p:nvSpPr>
        <p:spPr/>
        <p:txBody>
          <a:bodyPr/>
          <a:lstStyle/>
          <a:p>
            <a:r>
              <a:rPr lang="en-US" dirty="0"/>
              <a:t>Preparing Others for Leadership</a:t>
            </a:r>
          </a:p>
        </p:txBody>
      </p:sp>
      <p:sp>
        <p:nvSpPr>
          <p:cNvPr id="35" name="Content Placeholder 19">
            <a:extLst>
              <a:ext uri="{FF2B5EF4-FFF2-40B4-BE49-F238E27FC236}">
                <a16:creationId xmlns:a16="http://schemas.microsoft.com/office/drawing/2014/main" id="{EDE67422-0CB8-1344-BD30-0CFE2BB796F3}"/>
              </a:ext>
            </a:extLst>
          </p:cNvPr>
          <p:cNvSpPr>
            <a:spLocks noGrp="1"/>
          </p:cNvSpPr>
          <p:nvPr>
            <p:ph idx="1"/>
          </p:nvPr>
        </p:nvSpPr>
        <p:spPr>
          <a:xfrm>
            <a:off x="836676" y="1828042"/>
            <a:ext cx="10515600" cy="3364940"/>
          </a:xfrm>
        </p:spPr>
        <p:txBody>
          <a:bodyPr/>
          <a:lstStyle/>
          <a:p>
            <a:r>
              <a:rPr lang="en-US" dirty="0"/>
              <a:t>What are you willing (and able) to invest?</a:t>
            </a:r>
            <a:br>
              <a:rPr lang="en-US" dirty="0"/>
            </a:br>
            <a:endParaRPr lang="en-US" dirty="0"/>
          </a:p>
          <a:p>
            <a:r>
              <a:rPr lang="en-US" dirty="0"/>
              <a:t>Regardless of the title, are you looking for more management or leadership?</a:t>
            </a:r>
            <a:br>
              <a:rPr lang="en-US" dirty="0"/>
            </a:br>
            <a:endParaRPr lang="en-US" dirty="0"/>
          </a:p>
          <a:p>
            <a:r>
              <a:rPr lang="en-US" dirty="0"/>
              <a:t>You may find it hard to find both in a single willing participant… what are you doing to cultivate new leaders?</a:t>
            </a:r>
          </a:p>
          <a:p>
            <a:endParaRPr lang="en-US" dirty="0"/>
          </a:p>
        </p:txBody>
      </p:sp>
      <p:sp>
        <p:nvSpPr>
          <p:cNvPr id="33" name="Slide Number Placeholder 2">
            <a:extLst>
              <a:ext uri="{FF2B5EF4-FFF2-40B4-BE49-F238E27FC236}">
                <a16:creationId xmlns:a16="http://schemas.microsoft.com/office/drawing/2014/main" id="{713393DB-4C7A-994C-BFE8-6FC3DC538896}"/>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38</a:t>
            </a:fld>
            <a:r>
              <a:rPr lang="en-US" dirty="0"/>
              <a:t> of 40</a:t>
            </a:r>
          </a:p>
        </p:txBody>
      </p:sp>
      <p:pic>
        <p:nvPicPr>
          <p:cNvPr id="34" name="Graphic 33">
            <a:extLst>
              <a:ext uri="{FF2B5EF4-FFF2-40B4-BE49-F238E27FC236}">
                <a16:creationId xmlns:a16="http://schemas.microsoft.com/office/drawing/2014/main" id="{4842F7EA-CB17-8E48-B1FF-DFEF56697E5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2941170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dissolve">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dissolve">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dissolve">
                                      <p:cBhvr>
                                        <p:cTn id="17"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52DC7DB5-B77B-6040-B212-D62455BB8CC2}" type="datetime1">
              <a:rPr lang="en-US" smtClean="0"/>
              <a:t>8/6/22</a:t>
            </a:fld>
            <a:endParaRPr lang="en-US" dirty="0"/>
          </a:p>
        </p:txBody>
      </p:sp>
      <p:sp>
        <p:nvSpPr>
          <p:cNvPr id="7" name="Title 6">
            <a:extLst>
              <a:ext uri="{FF2B5EF4-FFF2-40B4-BE49-F238E27FC236}">
                <a16:creationId xmlns:a16="http://schemas.microsoft.com/office/drawing/2014/main" id="{A604A39E-29DA-0A41-B939-587DA55FCF07}"/>
              </a:ext>
            </a:extLst>
          </p:cNvPr>
          <p:cNvSpPr>
            <a:spLocks noGrp="1"/>
          </p:cNvSpPr>
          <p:nvPr>
            <p:ph type="title"/>
          </p:nvPr>
        </p:nvSpPr>
        <p:spPr/>
        <p:txBody>
          <a:bodyPr/>
          <a:lstStyle/>
          <a:p>
            <a:r>
              <a:rPr lang="en-US" dirty="0"/>
              <a:t>Final Tips</a:t>
            </a:r>
          </a:p>
        </p:txBody>
      </p:sp>
      <p:sp>
        <p:nvSpPr>
          <p:cNvPr id="35" name="Content Placeholder 19">
            <a:extLst>
              <a:ext uri="{FF2B5EF4-FFF2-40B4-BE49-F238E27FC236}">
                <a16:creationId xmlns:a16="http://schemas.microsoft.com/office/drawing/2014/main" id="{EDE67422-0CB8-1344-BD30-0CFE2BB796F3}"/>
              </a:ext>
            </a:extLst>
          </p:cNvPr>
          <p:cNvSpPr>
            <a:spLocks noGrp="1"/>
          </p:cNvSpPr>
          <p:nvPr>
            <p:ph idx="1"/>
          </p:nvPr>
        </p:nvSpPr>
        <p:spPr>
          <a:xfrm>
            <a:off x="836676" y="1828042"/>
            <a:ext cx="10515600" cy="3364940"/>
          </a:xfrm>
        </p:spPr>
        <p:txBody>
          <a:bodyPr>
            <a:normAutofit fontScale="92500" lnSpcReduction="10000"/>
          </a:bodyPr>
          <a:lstStyle/>
          <a:p>
            <a:r>
              <a:rPr lang="en-US" sz="3000" dirty="0"/>
              <a:t>Tip: Don't forget about yourself. </a:t>
            </a:r>
          </a:p>
          <a:p>
            <a:pPr lvl="1"/>
            <a:r>
              <a:rPr lang="en-US" sz="2600" dirty="0"/>
              <a:t>Sometimes you HAVE to be the I in Team. </a:t>
            </a:r>
          </a:p>
          <a:p>
            <a:pPr lvl="1"/>
            <a:r>
              <a:rPr lang="en-US" sz="2600" dirty="0"/>
              <a:t>Burned out leaders create terrible environments.</a:t>
            </a:r>
          </a:p>
          <a:p>
            <a:endParaRPr lang="en-US" dirty="0"/>
          </a:p>
          <a:p>
            <a:r>
              <a:rPr lang="en-US" sz="3000" dirty="0"/>
              <a:t>Tip: Keep learning and growing</a:t>
            </a:r>
          </a:p>
          <a:p>
            <a:endParaRPr lang="en-US" dirty="0"/>
          </a:p>
          <a:p>
            <a:r>
              <a:rPr lang="en-US" sz="3000" dirty="0"/>
              <a:t>Tip: Find some allies you can react with, then gather your responses and keep moving.</a:t>
            </a:r>
          </a:p>
        </p:txBody>
      </p:sp>
      <p:sp>
        <p:nvSpPr>
          <p:cNvPr id="33" name="Slide Number Placeholder 2">
            <a:extLst>
              <a:ext uri="{FF2B5EF4-FFF2-40B4-BE49-F238E27FC236}">
                <a16:creationId xmlns:a16="http://schemas.microsoft.com/office/drawing/2014/main" id="{C8903480-A146-B240-90DD-45C150FE21DC}"/>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39</a:t>
            </a:fld>
            <a:r>
              <a:rPr lang="en-US" dirty="0"/>
              <a:t> of 40</a:t>
            </a:r>
          </a:p>
        </p:txBody>
      </p:sp>
      <p:pic>
        <p:nvPicPr>
          <p:cNvPr id="34" name="Graphic 34">
            <a:extLst>
              <a:ext uri="{FF2B5EF4-FFF2-40B4-BE49-F238E27FC236}">
                <a16:creationId xmlns:a16="http://schemas.microsoft.com/office/drawing/2014/main" id="{810CBF25-E6CD-134E-8C72-AA42AF2D9F5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371449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dissolve">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dissolve">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dissolve">
                                      <p:cBhvr>
                                        <p:cTn id="17" dur="500"/>
                                        <p:tgtEl>
                                          <p:spTgt spid="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5">
                                            <p:txEl>
                                              <p:pRg st="4" end="4"/>
                                            </p:txEl>
                                          </p:spTgt>
                                        </p:tgtEl>
                                        <p:attrNameLst>
                                          <p:attrName>style.visibility</p:attrName>
                                        </p:attrNameLst>
                                      </p:cBhvr>
                                      <p:to>
                                        <p:strVal val="visible"/>
                                      </p:to>
                                    </p:set>
                                    <p:animEffect transition="in" filter="dissolve">
                                      <p:cBhvr>
                                        <p:cTn id="22" dur="500"/>
                                        <p:tgtEl>
                                          <p:spTgt spid="3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5">
                                            <p:txEl>
                                              <p:pRg st="6" end="6"/>
                                            </p:txEl>
                                          </p:spTgt>
                                        </p:tgtEl>
                                        <p:attrNameLst>
                                          <p:attrName>style.visibility</p:attrName>
                                        </p:attrNameLst>
                                      </p:cBhvr>
                                      <p:to>
                                        <p:strVal val="visible"/>
                                      </p:to>
                                    </p:set>
                                    <p:animEffect transition="in" filter="dissolve">
                                      <p:cBhvr>
                                        <p:cTn id="27" dur="500"/>
                                        <p:tgtEl>
                                          <p:spTgt spid="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3" name="Slide Number Placeholder 2">
            <a:extLst>
              <a:ext uri="{FF2B5EF4-FFF2-40B4-BE49-F238E27FC236}">
                <a16:creationId xmlns:a16="http://schemas.microsoft.com/office/drawing/2014/main" id="{9B00A589-8B98-3541-8716-B98FD1A5F2B1}"/>
              </a:ext>
            </a:extLst>
          </p:cNvPr>
          <p:cNvSpPr>
            <a:spLocks noGrp="1"/>
          </p:cNvSpPr>
          <p:nvPr>
            <p:ph type="sldNum" sz="quarter" idx="12"/>
          </p:nvPr>
        </p:nvSpPr>
        <p:spPr/>
        <p:txBody>
          <a:bodyPr/>
          <a:lstStyle/>
          <a:p>
            <a:fld id="{CEBEAAA0-57B3-4745-B544-D10C79FF2BDF}" type="slidenum">
              <a:rPr lang="en-US" smtClean="0"/>
              <a:t>4</a:t>
            </a:fld>
            <a:r>
              <a:rPr lang="en-US" dirty="0"/>
              <a:t> of 40</a:t>
            </a:r>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35E5B420-F256-C445-BD52-76D5F7D0B911}" type="datetime1">
              <a:rPr lang="en-US" smtClean="0"/>
              <a:t>8/5/22</a:t>
            </a:fld>
            <a:endParaRPr lang="en-US" dirty="0"/>
          </a:p>
        </p:txBody>
      </p:sp>
      <p:sp>
        <p:nvSpPr>
          <p:cNvPr id="7" name="Title 6">
            <a:extLst>
              <a:ext uri="{FF2B5EF4-FFF2-40B4-BE49-F238E27FC236}">
                <a16:creationId xmlns:a16="http://schemas.microsoft.com/office/drawing/2014/main" id="{98E6D3F4-A3B0-8A40-85E7-66079C94C65F}"/>
              </a:ext>
            </a:extLst>
          </p:cNvPr>
          <p:cNvSpPr>
            <a:spLocks noGrp="1"/>
          </p:cNvSpPr>
          <p:nvPr>
            <p:ph type="title"/>
          </p:nvPr>
        </p:nvSpPr>
        <p:spPr/>
        <p:txBody>
          <a:bodyPr/>
          <a:lstStyle/>
          <a:p>
            <a:r>
              <a:rPr lang="en-US" dirty="0"/>
              <a:t>Introduction</a:t>
            </a:r>
          </a:p>
        </p:txBody>
      </p:sp>
      <p:pic>
        <p:nvPicPr>
          <p:cNvPr id="36" name="Content Placeholder 5" descr="A collage of people&#10;&#10;Description automatically generated with low confidence">
            <a:extLst>
              <a:ext uri="{FF2B5EF4-FFF2-40B4-BE49-F238E27FC236}">
                <a16:creationId xmlns:a16="http://schemas.microsoft.com/office/drawing/2014/main" id="{5EF1225B-4ED3-0F45-967C-61D91A963473}"/>
              </a:ext>
            </a:extLst>
          </p:cNvPr>
          <p:cNvPicPr>
            <a:picLocks noChangeAspect="1"/>
          </p:cNvPicPr>
          <p:nvPr/>
        </p:nvPicPr>
        <p:blipFill rotWithShape="1">
          <a:blip r:embed="rId3"/>
          <a:srcRect l="929" t="3045" r="929" b="11392"/>
          <a:stretch/>
        </p:blipFill>
        <p:spPr>
          <a:xfrm>
            <a:off x="630936" y="2176272"/>
            <a:ext cx="10607040" cy="3749040"/>
          </a:xfrm>
          <a:prstGeom prst="rect">
            <a:avLst/>
          </a:prstGeom>
          <a:ln w="63500">
            <a:solidFill>
              <a:schemeClr val="lt1">
                <a:hueOff val="0"/>
                <a:satOff val="0"/>
                <a:lumOff val="0"/>
              </a:schemeClr>
            </a:solidFill>
          </a:ln>
          <a:effectLst>
            <a:outerShdw blurRad="50800" dist="38100" dir="2700000" algn="tl" rotWithShape="0">
              <a:prstClr val="black">
                <a:alpha val="40000"/>
              </a:prstClr>
            </a:outerShdw>
            <a:softEdge rad="0"/>
          </a:effectLst>
        </p:spPr>
      </p:pic>
    </p:spTree>
    <p:extLst>
      <p:ext uri="{BB962C8B-B14F-4D97-AF65-F5344CB8AC3E}">
        <p14:creationId xmlns:p14="http://schemas.microsoft.com/office/powerpoint/2010/main" val="351558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48" name="Straight Connector 4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4" name="Oval 5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4" name="Straight Connector 6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2" name="Straight Connector 7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cxnSp>
        <p:nvCxnSpPr>
          <p:cNvPr id="68" name="Straight Connector 67">
            <a:extLst>
              <a:ext uri="{FF2B5EF4-FFF2-40B4-BE49-F238E27FC236}">
                <a16:creationId xmlns:a16="http://schemas.microsoft.com/office/drawing/2014/main" id="{00984D00-EAEE-9144-8EC9-326C74DFC800}"/>
              </a:ext>
            </a:extLst>
          </p:cNvPr>
          <p:cNvCxnSpPr/>
          <p:nvPr/>
        </p:nvCxnSpPr>
        <p:spPr>
          <a:xfrm>
            <a:off x="7264008" y="4222297"/>
            <a:ext cx="0" cy="17744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4BABA5C3-FF21-2A47-BE42-34EA15C2A933}"/>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b="3373"/>
          <a:stretch/>
        </p:blipFill>
        <p:spPr>
          <a:xfrm flipH="1">
            <a:off x="444152" y="137477"/>
            <a:ext cx="11288663" cy="3788216"/>
          </a:xfrm>
          <a:prstGeom prst="rect">
            <a:avLst/>
          </a:prstGeom>
        </p:spPr>
      </p:pic>
      <p:sp>
        <p:nvSpPr>
          <p:cNvPr id="32" name="Title 10">
            <a:extLst>
              <a:ext uri="{FF2B5EF4-FFF2-40B4-BE49-F238E27FC236}">
                <a16:creationId xmlns:a16="http://schemas.microsoft.com/office/drawing/2014/main" id="{BDDAEA47-0A58-4747-8251-E634822D2D0F}"/>
              </a:ext>
            </a:extLst>
          </p:cNvPr>
          <p:cNvSpPr txBox="1">
            <a:spLocks/>
          </p:cNvSpPr>
          <p:nvPr/>
        </p:nvSpPr>
        <p:spPr>
          <a:xfrm>
            <a:off x="444152" y="4102423"/>
            <a:ext cx="6286847" cy="1894276"/>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6000" kern="1200">
                <a:solidFill>
                  <a:schemeClr val="bg1"/>
                </a:solidFill>
                <a:latin typeface="Rocket Sans" panose="020B0602020202020204" pitchFamily="34" charset="0"/>
                <a:ea typeface="Rocket Sans" panose="020B0602020202020204" pitchFamily="34" charset="0"/>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noFill/>
                </a:ln>
                <a:solidFill>
                  <a:sysClr val="window" lastClr="FFFFFF"/>
                </a:solidFill>
                <a:effectLst/>
                <a:uLnTx/>
                <a:uFillTx/>
                <a:latin typeface="Rocket Sans" panose="020B0602020202020204" pitchFamily="34" charset="0"/>
                <a:cs typeface="+mj-cs"/>
              </a:rPr>
              <a:t>Thank you!</a:t>
            </a:r>
          </a:p>
        </p:txBody>
      </p:sp>
      <p:sp>
        <p:nvSpPr>
          <p:cNvPr id="2" name="Footer Placeholder 1">
            <a:extLst>
              <a:ext uri="{FF2B5EF4-FFF2-40B4-BE49-F238E27FC236}">
                <a16:creationId xmlns:a16="http://schemas.microsoft.com/office/drawing/2014/main" id="{0E912A42-DF38-E844-BB73-DD0A5CF5E7AD}"/>
              </a:ext>
            </a:extLst>
          </p:cNvPr>
          <p:cNvSpPr>
            <a:spLocks noGrp="1"/>
          </p:cNvSpPr>
          <p:nvPr>
            <p:ph type="ftr" sz="quarter" idx="11"/>
          </p:nvPr>
        </p:nvSpPr>
        <p:spPr/>
        <p:txBody>
          <a:bodyPr/>
          <a:lstStyle/>
          <a:p>
            <a:r>
              <a:rPr lang="en-US"/>
              <a:t>Created By: Stacie Bacon</a:t>
            </a:r>
            <a:endParaRPr lang="en-US" dirty="0"/>
          </a:p>
        </p:txBody>
      </p:sp>
      <p:sp>
        <p:nvSpPr>
          <p:cNvPr id="4" name="Date Placeholder 3">
            <a:extLst>
              <a:ext uri="{FF2B5EF4-FFF2-40B4-BE49-F238E27FC236}">
                <a16:creationId xmlns:a16="http://schemas.microsoft.com/office/drawing/2014/main" id="{0A227E4D-A6C3-974F-AFC3-CED7A864F9F8}"/>
              </a:ext>
            </a:extLst>
          </p:cNvPr>
          <p:cNvSpPr>
            <a:spLocks noGrp="1"/>
          </p:cNvSpPr>
          <p:nvPr>
            <p:ph type="dt" sz="half" idx="10"/>
          </p:nvPr>
        </p:nvSpPr>
        <p:spPr/>
        <p:txBody>
          <a:bodyPr/>
          <a:lstStyle/>
          <a:p>
            <a:fld id="{2C2EA82C-82F6-A440-83F4-7EFD593DE619}" type="datetime1">
              <a:rPr lang="en-US" smtClean="0"/>
              <a:t>8/6/22</a:t>
            </a:fld>
            <a:endParaRPr lang="en-US" dirty="0"/>
          </a:p>
        </p:txBody>
      </p:sp>
      <p:sp>
        <p:nvSpPr>
          <p:cNvPr id="35" name="Slide Number Placeholder 2">
            <a:extLst>
              <a:ext uri="{FF2B5EF4-FFF2-40B4-BE49-F238E27FC236}">
                <a16:creationId xmlns:a16="http://schemas.microsoft.com/office/drawing/2014/main" id="{EA4C8D1E-3A1C-4C44-8D04-C3892AF6D6FC}"/>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40</a:t>
            </a:fld>
            <a:r>
              <a:rPr lang="en-US" dirty="0"/>
              <a:t> of 40</a:t>
            </a:r>
          </a:p>
        </p:txBody>
      </p:sp>
      <p:sp>
        <p:nvSpPr>
          <p:cNvPr id="36" name="Text Placeholder 11">
            <a:extLst>
              <a:ext uri="{FF2B5EF4-FFF2-40B4-BE49-F238E27FC236}">
                <a16:creationId xmlns:a16="http://schemas.microsoft.com/office/drawing/2014/main" id="{613D7255-5130-3545-9E50-638D4BE5A5A6}"/>
              </a:ext>
            </a:extLst>
          </p:cNvPr>
          <p:cNvSpPr txBox="1">
            <a:spLocks/>
          </p:cNvSpPr>
          <p:nvPr/>
        </p:nvSpPr>
        <p:spPr>
          <a:xfrm>
            <a:off x="7418002" y="4155155"/>
            <a:ext cx="4329846" cy="190868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D32629"/>
                </a:solidFill>
                <a:latin typeface="Rocket Sans" panose="020B0602020202020204" pitchFamily="34" charset="0"/>
                <a:ea typeface="Rocket Sans" panose="020B0602020202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Rocket Sans" panose="020B0602020202020204" pitchFamily="34" charset="0"/>
                <a:ea typeface="Rocket Sans" panose="020B0602020202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Rocket Sans" panose="020B0602020202020204" pitchFamily="34" charset="0"/>
                <a:ea typeface="Rocket Sans" panose="020B0602020202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cket Sans" panose="020B0602020202020204" pitchFamily="34" charset="0"/>
                <a:ea typeface="Rocket Sans" panose="020B0602020202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cket Sans" panose="020B0602020202020204" pitchFamily="34" charset="0"/>
                <a:ea typeface="Rocket Sans" panose="020B0602020202020204" pitchFamily="34" charset="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D32629"/>
                </a:solidFill>
                <a:effectLst/>
                <a:uLnTx/>
                <a:uFillTx/>
                <a:latin typeface="Rocket Sans" panose="020B0602020202020204" pitchFamily="34" charset="0"/>
                <a:cs typeface="+mn-cs"/>
              </a:rPr>
              <a:t>Stacie Bacon</a:t>
            </a:r>
          </a:p>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ysClr val="window" lastClr="FFFFFF"/>
                </a:solidFill>
                <a:effectLst/>
                <a:uLnTx/>
                <a:uFillTx/>
                <a:latin typeface="Rocket Sans" panose="020B0602020202020204" pitchFamily="34" charset="0"/>
                <a:cs typeface="+mn-cs"/>
              </a:rPr>
              <a:t>Rocket Mortgage</a:t>
            </a:r>
          </a:p>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ysClr val="window" lastClr="FFFFFF"/>
                </a:solidFill>
                <a:effectLst/>
                <a:uLnTx/>
                <a:uFillTx/>
                <a:latin typeface="Rocket Sans" panose="020B0602020202020204" pitchFamily="34" charset="0"/>
                <a:cs typeface="+mn-cs"/>
              </a:rPr>
              <a:t>Team Leader, Engineering</a:t>
            </a:r>
          </a:p>
          <a:p>
            <a:pPr>
              <a:lnSpc>
                <a:spcPts val="1200"/>
              </a:lnSpc>
              <a:defRPr/>
            </a:pPr>
            <a:r>
              <a:rPr lang="en-US" sz="1600" dirty="0">
                <a:solidFill>
                  <a:sysClr val="window" lastClr="FFFFFF"/>
                </a:solidFill>
              </a:rPr>
              <a:t>Twitter: @</a:t>
            </a:r>
            <a:r>
              <a:rPr lang="en-US" sz="1600" dirty="0" err="1">
                <a:solidFill>
                  <a:sysClr val="window" lastClr="FFFFFF"/>
                </a:solidFill>
              </a:rPr>
              <a:t>staciebacon</a:t>
            </a:r>
            <a:endParaRPr lang="en-US" sz="1600" dirty="0">
              <a:solidFill>
                <a:sysClr val="window" lastClr="FFFFFF"/>
              </a:solidFill>
            </a:endParaRPr>
          </a:p>
        </p:txBody>
      </p:sp>
    </p:spTree>
    <p:extLst>
      <p:ext uri="{BB962C8B-B14F-4D97-AF65-F5344CB8AC3E}">
        <p14:creationId xmlns:p14="http://schemas.microsoft.com/office/powerpoint/2010/main" val="3744415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900" decel="100000" fill="hold"/>
                                        <p:tgtEl>
                                          <p:spTgt spid="3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a16="http://schemas.microsoft.com/office/drawing/2014/main" id="{5E0AAA35-C25A-A14A-5CAC-13C0A84DABC7}"/>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4" name="Date Placeholder 3">
            <a:extLst>
              <a:ext uri="{FF2B5EF4-FFF2-40B4-BE49-F238E27FC236}">
                <a16:creationId xmlns:a16="http://schemas.microsoft.com/office/drawing/2014/main" id="{0A7341E8-0386-D909-0C0C-8A9A22FEB17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1372C434-79F6-A84B-9D0F-4EF610DE7343}" type="datetime1">
              <a:rPr lang="en-US">
                <a:solidFill>
                  <a:srgbClr val="FFFFFF"/>
                </a:solidFill>
              </a:rPr>
              <a:pPr>
                <a:spcAft>
                  <a:spcPts val="600"/>
                </a:spcAft>
              </a:pPr>
              <a:t>8/5/22</a:t>
            </a:fld>
            <a:endParaRPr lang="en-US">
              <a:solidFill>
                <a:srgbClr val="FFFFFF"/>
              </a:solidFill>
            </a:endParaRPr>
          </a:p>
        </p:txBody>
      </p:sp>
      <p:sp>
        <p:nvSpPr>
          <p:cNvPr id="5" name="Footer Placeholder 4">
            <a:extLst>
              <a:ext uri="{FF2B5EF4-FFF2-40B4-BE49-F238E27FC236}">
                <a16:creationId xmlns:a16="http://schemas.microsoft.com/office/drawing/2014/main" id="{F31A72EE-C3D4-1C0A-A5DF-D0D7FAA88EC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Created By: Stacie Bacon</a:t>
            </a:r>
          </a:p>
        </p:txBody>
      </p:sp>
      <p:sp>
        <p:nvSpPr>
          <p:cNvPr id="6" name="Slide Number Placeholder 5">
            <a:extLst>
              <a:ext uri="{FF2B5EF4-FFF2-40B4-BE49-F238E27FC236}">
                <a16:creationId xmlns:a16="http://schemas.microsoft.com/office/drawing/2014/main" id="{74FA7355-235B-FDF3-AB2F-0E4969E48B7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EBEAAA0-57B3-4745-B544-D10C79FF2BDF}" type="slidenum">
              <a:rPr lang="en-US">
                <a:solidFill>
                  <a:srgbClr val="FFFFFF"/>
                </a:solidFill>
              </a:rPr>
              <a:pPr>
                <a:spcAft>
                  <a:spcPts val="600"/>
                </a:spcAft>
              </a:pPr>
              <a:t>41</a:t>
            </a:fld>
            <a:r>
              <a:rPr lang="en-US" dirty="0">
                <a:solidFill>
                  <a:srgbClr val="FFFFFF"/>
                </a:solidFill>
              </a:rPr>
              <a:t> of 40</a:t>
            </a:r>
          </a:p>
        </p:txBody>
      </p:sp>
    </p:spTree>
    <p:extLst>
      <p:ext uri="{BB962C8B-B14F-4D97-AF65-F5344CB8AC3E}">
        <p14:creationId xmlns:p14="http://schemas.microsoft.com/office/powerpoint/2010/main" val="158307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3" name="Slide Number Placeholder 2">
            <a:extLst>
              <a:ext uri="{FF2B5EF4-FFF2-40B4-BE49-F238E27FC236}">
                <a16:creationId xmlns:a16="http://schemas.microsoft.com/office/drawing/2014/main" id="{9B00A589-8B98-3541-8716-B98FD1A5F2B1}"/>
              </a:ext>
            </a:extLst>
          </p:cNvPr>
          <p:cNvSpPr>
            <a:spLocks noGrp="1"/>
          </p:cNvSpPr>
          <p:nvPr>
            <p:ph type="sldNum" sz="quarter" idx="12"/>
          </p:nvPr>
        </p:nvSpPr>
        <p:spPr/>
        <p:txBody>
          <a:bodyPr/>
          <a:lstStyle/>
          <a:p>
            <a:fld id="{CEBEAAA0-57B3-4745-B544-D10C79FF2BDF}" type="slidenum">
              <a:rPr lang="en-US" smtClean="0"/>
              <a:t>42</a:t>
            </a:fld>
            <a:r>
              <a:rPr lang="en-US"/>
              <a:t> of 17</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80E836CC-BBDB-3341-8E03-83DA39E88987}"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Tip:</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Don't forget about yourself.</a:t>
            </a:r>
          </a:p>
          <a:p>
            <a:pPr marL="0" indent="0">
              <a:buNone/>
            </a:pPr>
            <a:endParaRPr lang="en-US" sz="2000" dirty="0"/>
          </a:p>
          <a:p>
            <a:pPr fontAlgn="base"/>
            <a:r>
              <a:rPr lang="en-US" sz="2000" dirty="0"/>
              <a:t>Sometimes you HAVE to be the I in Team. </a:t>
            </a:r>
          </a:p>
          <a:p>
            <a:pPr fontAlgn="base"/>
            <a:endParaRPr lang="en-US" sz="2000" dirty="0"/>
          </a:p>
          <a:p>
            <a:pPr fontAlgn="base"/>
            <a:r>
              <a:rPr lang="en-US" sz="2000" dirty="0"/>
              <a:t>Burned out leaders create terrible environments.</a:t>
            </a:r>
          </a:p>
          <a:p>
            <a:pPr marL="0" indent="0">
              <a:buNone/>
            </a:pPr>
            <a:endParaRPr lang="en-US" dirty="0"/>
          </a:p>
        </p:txBody>
      </p:sp>
      <p:pic>
        <p:nvPicPr>
          <p:cNvPr id="35" name="Graphic 34">
            <a:extLst>
              <a:ext uri="{FF2B5EF4-FFF2-40B4-BE49-F238E27FC236}">
                <a16:creationId xmlns:a16="http://schemas.microsoft.com/office/drawing/2014/main" id="{78D12312-2EB9-B948-BCD5-9FC4628F740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3305356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3" name="Slide Number Placeholder 2">
            <a:extLst>
              <a:ext uri="{FF2B5EF4-FFF2-40B4-BE49-F238E27FC236}">
                <a16:creationId xmlns:a16="http://schemas.microsoft.com/office/drawing/2014/main" id="{9B00A589-8B98-3541-8716-B98FD1A5F2B1}"/>
              </a:ext>
            </a:extLst>
          </p:cNvPr>
          <p:cNvSpPr>
            <a:spLocks noGrp="1"/>
          </p:cNvSpPr>
          <p:nvPr>
            <p:ph type="sldNum" sz="quarter" idx="12"/>
          </p:nvPr>
        </p:nvSpPr>
        <p:spPr/>
        <p:txBody>
          <a:bodyPr/>
          <a:lstStyle/>
          <a:p>
            <a:fld id="{CEBEAAA0-57B3-4745-B544-D10C79FF2BDF}" type="slidenum">
              <a:rPr lang="en-US" smtClean="0"/>
              <a:t>43</a:t>
            </a:fld>
            <a:r>
              <a:rPr lang="en-US"/>
              <a:t> of 17</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446B8E23-092B-9C4E-BA80-1B6AAA4D81C1}"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Tip:</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Keep learning and growing.</a:t>
            </a:r>
            <a:endParaRPr lang="en-US" dirty="0"/>
          </a:p>
        </p:txBody>
      </p:sp>
      <p:pic>
        <p:nvPicPr>
          <p:cNvPr id="35" name="Graphic 34">
            <a:extLst>
              <a:ext uri="{FF2B5EF4-FFF2-40B4-BE49-F238E27FC236}">
                <a16:creationId xmlns:a16="http://schemas.microsoft.com/office/drawing/2014/main" id="{BCAA0180-70A5-C243-8CE6-C36CFC653C1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1964666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3" name="Slide Number Placeholder 2">
            <a:extLst>
              <a:ext uri="{FF2B5EF4-FFF2-40B4-BE49-F238E27FC236}">
                <a16:creationId xmlns:a16="http://schemas.microsoft.com/office/drawing/2014/main" id="{9B00A589-8B98-3541-8716-B98FD1A5F2B1}"/>
              </a:ext>
            </a:extLst>
          </p:cNvPr>
          <p:cNvSpPr>
            <a:spLocks noGrp="1"/>
          </p:cNvSpPr>
          <p:nvPr>
            <p:ph type="sldNum" sz="quarter" idx="12"/>
          </p:nvPr>
        </p:nvSpPr>
        <p:spPr/>
        <p:txBody>
          <a:bodyPr/>
          <a:lstStyle/>
          <a:p>
            <a:fld id="{CEBEAAA0-57B3-4745-B544-D10C79FF2BDF}" type="slidenum">
              <a:rPr lang="en-US" smtClean="0"/>
              <a:t>44</a:t>
            </a:fld>
            <a:r>
              <a:rPr lang="en-US"/>
              <a:t> of 17</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C2D9EA34-1CC4-1048-A22E-5876839BFC0B}" type="datetime1">
              <a:rPr lang="en-US" smtClean="0"/>
              <a:t>8/6/22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Tip:</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Find some allies you can ‘react’ with, gather your ‘responses’, and keep moving.</a:t>
            </a:r>
            <a:endParaRPr lang="en-US" dirty="0"/>
          </a:p>
        </p:txBody>
      </p:sp>
      <p:pic>
        <p:nvPicPr>
          <p:cNvPr id="35" name="Graphic 34">
            <a:extLst>
              <a:ext uri="{FF2B5EF4-FFF2-40B4-BE49-F238E27FC236}">
                <a16:creationId xmlns:a16="http://schemas.microsoft.com/office/drawing/2014/main" id="{1826FC40-2F51-8346-9C8D-D8DD441EB0F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2128351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7C2FAB6C-0CB9-0E47-ACB1-5CE1FFED315A}" type="datetime1">
              <a:rPr lang="en-US" smtClean="0"/>
              <a:t>8/6/22</a:t>
            </a:fld>
            <a:endParaRPr lang="en-US" dirty="0"/>
          </a:p>
        </p:txBody>
      </p:sp>
      <p:sp>
        <p:nvSpPr>
          <p:cNvPr id="7" name="Title 6">
            <a:extLst>
              <a:ext uri="{FF2B5EF4-FFF2-40B4-BE49-F238E27FC236}">
                <a16:creationId xmlns:a16="http://schemas.microsoft.com/office/drawing/2014/main" id="{36C5F851-96CF-B84B-B01F-3BA057C9EF4C}"/>
              </a:ext>
            </a:extLst>
          </p:cNvPr>
          <p:cNvSpPr>
            <a:spLocks noGrp="1"/>
          </p:cNvSpPr>
          <p:nvPr>
            <p:ph type="title"/>
          </p:nvPr>
        </p:nvSpPr>
        <p:spPr/>
        <p:txBody>
          <a:bodyPr/>
          <a:lstStyle/>
          <a:p>
            <a:r>
              <a:rPr lang="en-US" dirty="0"/>
              <a:t>Readiness Checklist</a:t>
            </a:r>
          </a:p>
        </p:txBody>
      </p:sp>
      <p:sp>
        <p:nvSpPr>
          <p:cNvPr id="32" name="Content Placeholder 19">
            <a:extLst>
              <a:ext uri="{FF2B5EF4-FFF2-40B4-BE49-F238E27FC236}">
                <a16:creationId xmlns:a16="http://schemas.microsoft.com/office/drawing/2014/main" id="{6A54D741-8B0B-8246-A878-D1DD2E1E9B14}"/>
              </a:ext>
            </a:extLst>
          </p:cNvPr>
          <p:cNvSpPr>
            <a:spLocks noGrp="1"/>
          </p:cNvSpPr>
          <p:nvPr>
            <p:ph idx="1"/>
          </p:nvPr>
        </p:nvSpPr>
        <p:spPr>
          <a:xfrm>
            <a:off x="836676" y="1828042"/>
            <a:ext cx="10515600" cy="4107332"/>
          </a:xfrm>
        </p:spPr>
        <p:txBody>
          <a:bodyPr numCol="2">
            <a:normAutofit lnSpcReduction="10000"/>
          </a:bodyPr>
          <a:lstStyle/>
          <a:p>
            <a:pPr fontAlgn="base"/>
            <a:r>
              <a:rPr lang="en-US" dirty="0"/>
              <a:t>Are you a people person?</a:t>
            </a:r>
            <a:br>
              <a:rPr lang="en-US" dirty="0"/>
            </a:br>
            <a:r>
              <a:rPr lang="en-US" dirty="0"/>
              <a:t>Do you connect with folks?</a:t>
            </a:r>
          </a:p>
          <a:p>
            <a:pPr fontAlgn="base"/>
            <a:r>
              <a:rPr lang="en-US" dirty="0"/>
              <a:t>Are you good and making sure no one is left behind? Do you value inclusion and equity?</a:t>
            </a:r>
          </a:p>
          <a:p>
            <a:pPr fontAlgn="base"/>
            <a:r>
              <a:rPr lang="en-US" dirty="0"/>
              <a:t>Are you able to show compassion? Do you understand others’ pain and want to do something about it?</a:t>
            </a:r>
          </a:p>
          <a:p>
            <a:pPr fontAlgn="base"/>
            <a:r>
              <a:rPr lang="en-US" dirty="0"/>
              <a:t>Are you able to be open and transparent? About mistakes, imperfections and motivations?</a:t>
            </a:r>
          </a:p>
          <a:p>
            <a:pPr fontAlgn="base"/>
            <a:r>
              <a:rPr lang="en-US" dirty="0"/>
              <a:t>Do you have a good understanding of human behavior, how to inspire and motivate?</a:t>
            </a:r>
          </a:p>
          <a:p>
            <a:pPr fontAlgn="base"/>
            <a:r>
              <a:rPr lang="en-US" dirty="0"/>
              <a:t>Are you collaborative? A team player?</a:t>
            </a:r>
          </a:p>
        </p:txBody>
      </p:sp>
      <p:sp>
        <p:nvSpPr>
          <p:cNvPr id="33" name="Slide Number Placeholder 2">
            <a:extLst>
              <a:ext uri="{FF2B5EF4-FFF2-40B4-BE49-F238E27FC236}">
                <a16:creationId xmlns:a16="http://schemas.microsoft.com/office/drawing/2014/main" id="{C77B0B14-5953-1B4E-A25A-5C0BF583A6D4}"/>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45</a:t>
            </a:fld>
            <a:r>
              <a:rPr lang="en-US" dirty="0"/>
              <a:t> of 39</a:t>
            </a:r>
          </a:p>
        </p:txBody>
      </p:sp>
    </p:spTree>
    <p:extLst>
      <p:ext uri="{BB962C8B-B14F-4D97-AF65-F5344CB8AC3E}">
        <p14:creationId xmlns:p14="http://schemas.microsoft.com/office/powerpoint/2010/main" val="2087952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0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900" decel="100000" fill="hold"/>
                                        <p:tgtEl>
                                          <p:spTgt spid="3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7242ECDF-4632-0D44-BF20-3BF036C4A896}" type="datetime1">
              <a:rPr lang="en-US" smtClean="0"/>
              <a:t>8/6/22</a:t>
            </a:fld>
            <a:endParaRPr lang="en-US" dirty="0"/>
          </a:p>
        </p:txBody>
      </p:sp>
      <p:sp>
        <p:nvSpPr>
          <p:cNvPr id="32" name="Content Placeholder 19">
            <a:extLst>
              <a:ext uri="{FF2B5EF4-FFF2-40B4-BE49-F238E27FC236}">
                <a16:creationId xmlns:a16="http://schemas.microsoft.com/office/drawing/2014/main" id="{6A54D741-8B0B-8246-A878-D1DD2E1E9B14}"/>
              </a:ext>
            </a:extLst>
          </p:cNvPr>
          <p:cNvSpPr>
            <a:spLocks noGrp="1"/>
          </p:cNvSpPr>
          <p:nvPr>
            <p:ph idx="1"/>
          </p:nvPr>
        </p:nvSpPr>
        <p:spPr>
          <a:xfrm>
            <a:off x="836676" y="1828041"/>
            <a:ext cx="10515600" cy="4107331"/>
          </a:xfrm>
        </p:spPr>
        <p:txBody>
          <a:bodyPr numCol="2">
            <a:normAutofit fontScale="85000" lnSpcReduction="20000"/>
          </a:bodyPr>
          <a:lstStyle/>
          <a:p>
            <a:pPr fontAlgn="base"/>
            <a:r>
              <a:rPr lang="en-US" dirty="0"/>
              <a:t>Do you lead from where you are? (Not have you been acknowledged for leading)</a:t>
            </a:r>
          </a:p>
          <a:p>
            <a:pPr fontAlgn="base"/>
            <a:r>
              <a:rPr lang="en-US" dirty="0"/>
              <a:t>Have you bothered to demonstrate skills beyond and in addition to your role?</a:t>
            </a:r>
          </a:p>
          <a:p>
            <a:pPr fontAlgn="base"/>
            <a:r>
              <a:rPr lang="en-US" dirty="0"/>
              <a:t>Have you been using feedback to grow? Do you bother to get clarity on criticism? (such as how your leader would have handled)</a:t>
            </a:r>
          </a:p>
          <a:p>
            <a:pPr fontAlgn="base"/>
            <a:r>
              <a:rPr lang="en-US" dirty="0"/>
              <a:t>Can you demonstrate a firm understanding of business needs? Have you just been working in your own world or do you understand the clients, users, goals and aspirations of the org/area?</a:t>
            </a:r>
          </a:p>
          <a:p>
            <a:pPr fontAlgn="base"/>
            <a:r>
              <a:rPr lang="en-US" dirty="0"/>
              <a:t>Do you communicate well? Spoken and written?</a:t>
            </a:r>
          </a:p>
          <a:p>
            <a:pPr fontAlgn="base"/>
            <a:r>
              <a:rPr lang="en-US" dirty="0"/>
              <a:t>Do you take action and make recommendations for more than yourself? Do you see the bigger picture?</a:t>
            </a:r>
          </a:p>
          <a:p>
            <a:pPr fontAlgn="base"/>
            <a:r>
              <a:rPr lang="en-US" dirty="0"/>
              <a:t>Do you share your credit? (No man is an island)</a:t>
            </a:r>
          </a:p>
        </p:txBody>
      </p:sp>
      <p:sp>
        <p:nvSpPr>
          <p:cNvPr id="33" name="Slide Number Placeholder 2">
            <a:extLst>
              <a:ext uri="{FF2B5EF4-FFF2-40B4-BE49-F238E27FC236}">
                <a16:creationId xmlns:a16="http://schemas.microsoft.com/office/drawing/2014/main" id="{53A42F77-F555-464E-9445-BA8D4CAC4974}"/>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46</a:t>
            </a:fld>
            <a:r>
              <a:rPr lang="en-US" dirty="0"/>
              <a:t> of 39</a:t>
            </a:r>
          </a:p>
        </p:txBody>
      </p:sp>
      <p:sp>
        <p:nvSpPr>
          <p:cNvPr id="37" name="Title 6">
            <a:extLst>
              <a:ext uri="{FF2B5EF4-FFF2-40B4-BE49-F238E27FC236}">
                <a16:creationId xmlns:a16="http://schemas.microsoft.com/office/drawing/2014/main" id="{18A1D2C5-FDF3-0744-9DE3-E90F0AE48146}"/>
              </a:ext>
            </a:extLst>
          </p:cNvPr>
          <p:cNvSpPr>
            <a:spLocks noGrp="1"/>
          </p:cNvSpPr>
          <p:nvPr>
            <p:ph type="title"/>
          </p:nvPr>
        </p:nvSpPr>
        <p:spPr>
          <a:xfrm>
            <a:off x="838200" y="196009"/>
            <a:ext cx="10515600" cy="1325563"/>
          </a:xfrm>
        </p:spPr>
        <p:txBody>
          <a:bodyPr/>
          <a:lstStyle/>
          <a:p>
            <a:r>
              <a:rPr lang="en-US" dirty="0"/>
              <a:t>Readiness Checklist</a:t>
            </a:r>
          </a:p>
        </p:txBody>
      </p:sp>
    </p:spTree>
    <p:extLst>
      <p:ext uri="{BB962C8B-B14F-4D97-AF65-F5344CB8AC3E}">
        <p14:creationId xmlns:p14="http://schemas.microsoft.com/office/powerpoint/2010/main" val="3688778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900" decel="100000" fill="hold"/>
                                        <p:tgtEl>
                                          <p:spTgt spid="3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3" name="Slide Number Placeholder 2">
            <a:extLst>
              <a:ext uri="{FF2B5EF4-FFF2-40B4-BE49-F238E27FC236}">
                <a16:creationId xmlns:a16="http://schemas.microsoft.com/office/drawing/2014/main" id="{9B00A589-8B98-3541-8716-B98FD1A5F2B1}"/>
              </a:ext>
            </a:extLst>
          </p:cNvPr>
          <p:cNvSpPr>
            <a:spLocks noGrp="1"/>
          </p:cNvSpPr>
          <p:nvPr>
            <p:ph type="sldNum" sz="quarter" idx="12"/>
          </p:nvPr>
        </p:nvSpPr>
        <p:spPr/>
        <p:txBody>
          <a:bodyPr/>
          <a:lstStyle/>
          <a:p>
            <a:fld id="{CEBEAAA0-57B3-4745-B544-D10C79FF2BDF}" type="slidenum">
              <a:rPr lang="en-US" smtClean="0"/>
              <a:t>5</a:t>
            </a:fld>
            <a:r>
              <a:rPr lang="en-US" dirty="0"/>
              <a:t> of 40</a:t>
            </a:r>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35E5B420-F256-C445-BD52-76D5F7D0B911}" type="datetime1">
              <a:rPr lang="en-US" smtClean="0"/>
              <a:t>8/5/22</a:t>
            </a:fld>
            <a:endParaRPr lang="en-US" dirty="0"/>
          </a:p>
        </p:txBody>
      </p:sp>
      <p:sp>
        <p:nvSpPr>
          <p:cNvPr id="7" name="Title 6">
            <a:extLst>
              <a:ext uri="{FF2B5EF4-FFF2-40B4-BE49-F238E27FC236}">
                <a16:creationId xmlns:a16="http://schemas.microsoft.com/office/drawing/2014/main" id="{98E6D3F4-A3B0-8A40-85E7-66079C94C65F}"/>
              </a:ext>
            </a:extLst>
          </p:cNvPr>
          <p:cNvSpPr>
            <a:spLocks noGrp="1"/>
          </p:cNvSpPr>
          <p:nvPr>
            <p:ph type="title"/>
          </p:nvPr>
        </p:nvSpPr>
        <p:spPr/>
        <p:txBody>
          <a:bodyPr/>
          <a:lstStyle/>
          <a:p>
            <a:r>
              <a:rPr lang="en-US"/>
              <a:t>What is Leadership?</a:t>
            </a:r>
            <a:endParaRPr lang="en-US" dirty="0"/>
          </a:p>
        </p:txBody>
      </p:sp>
      <p:sp>
        <p:nvSpPr>
          <p:cNvPr id="34" name="Content Placeholder 19">
            <a:extLst>
              <a:ext uri="{FF2B5EF4-FFF2-40B4-BE49-F238E27FC236}">
                <a16:creationId xmlns:a16="http://schemas.microsoft.com/office/drawing/2014/main" id="{02D25BA8-B5BB-6545-A862-BFB751506FF3}"/>
              </a:ext>
            </a:extLst>
          </p:cNvPr>
          <p:cNvSpPr>
            <a:spLocks noGrp="1"/>
          </p:cNvSpPr>
          <p:nvPr>
            <p:ph idx="1"/>
          </p:nvPr>
        </p:nvSpPr>
        <p:spPr>
          <a:xfrm>
            <a:off x="836676" y="1828042"/>
            <a:ext cx="6289451" cy="4249116"/>
          </a:xfrm>
        </p:spPr>
        <p:txBody>
          <a:bodyPr>
            <a:normAutofit fontScale="92500" lnSpcReduction="10000"/>
          </a:bodyPr>
          <a:lstStyle/>
          <a:p>
            <a:r>
              <a:rPr lang="en-US" dirty="0"/>
              <a:t>the action of leading a group of people or an organization.</a:t>
            </a:r>
          </a:p>
          <a:p>
            <a:r>
              <a:rPr lang="en-US" dirty="0"/>
              <a:t>the state or position of being a leader.</a:t>
            </a:r>
          </a:p>
          <a:p>
            <a:r>
              <a:rPr lang="en-US" dirty="0"/>
              <a:t>the leaders of an organization, country, etc.</a:t>
            </a:r>
          </a:p>
          <a:p>
            <a:endParaRPr lang="en-US" dirty="0"/>
          </a:p>
          <a:p>
            <a:pPr marL="0" indent="0">
              <a:buNone/>
            </a:pPr>
            <a:r>
              <a:rPr lang="en-US" dirty="0"/>
              <a:t>Leadership is the ability of an individual or a group of individuals to influence and guide followers or other members of an organization.</a:t>
            </a:r>
          </a:p>
        </p:txBody>
      </p:sp>
      <p:pic>
        <p:nvPicPr>
          <p:cNvPr id="35" name="Picture 34" descr="Colorful paper planes racing">
            <a:extLst>
              <a:ext uri="{FF2B5EF4-FFF2-40B4-BE49-F238E27FC236}">
                <a16:creationId xmlns:a16="http://schemas.microsoft.com/office/drawing/2014/main" id="{B7ED1546-DE26-E841-8A2B-3442E486B9A6}"/>
              </a:ext>
            </a:extLst>
          </p:cNvPr>
          <p:cNvPicPr>
            <a:picLocks noChangeAspect="1"/>
          </p:cNvPicPr>
          <p:nvPr/>
        </p:nvPicPr>
        <p:blipFill rotWithShape="1">
          <a:blip r:embed="rId3"/>
          <a:srcRect l="16883" t="17625" r="16883" b="2714"/>
          <a:stretch/>
        </p:blipFill>
        <p:spPr>
          <a:xfrm>
            <a:off x="6938850" y="866457"/>
            <a:ext cx="4663440" cy="4297680"/>
          </a:xfrm>
          <a:prstGeom prst="ellipse">
            <a:avLst/>
          </a:prstGeom>
        </p:spPr>
      </p:pic>
    </p:spTree>
    <p:extLst>
      <p:ext uri="{BB962C8B-B14F-4D97-AF65-F5344CB8AC3E}">
        <p14:creationId xmlns:p14="http://schemas.microsoft.com/office/powerpoint/2010/main" val="1533412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dissolv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wd">
                                    <p:tmPct val="10000"/>
                                  </p:iterate>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dissolv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iterate type="wd">
                                    <p:tmPct val="10000"/>
                                  </p:iterate>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dissolve">
                                      <p:cBhvr>
                                        <p:cTn id="17" dur="500"/>
                                        <p:tgtEl>
                                          <p:spTgt spid="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iterate type="wd">
                                    <p:tmPct val="10000"/>
                                  </p:iterate>
                                  <p:childTnLst>
                                    <p:set>
                                      <p:cBhvr>
                                        <p:cTn id="21" dur="1" fill="hold">
                                          <p:stCondLst>
                                            <p:cond delay="0"/>
                                          </p:stCondLst>
                                        </p:cTn>
                                        <p:tgtEl>
                                          <p:spTgt spid="34">
                                            <p:txEl>
                                              <p:pRg st="4" end="4"/>
                                            </p:txEl>
                                          </p:spTgt>
                                        </p:tgtEl>
                                        <p:attrNameLst>
                                          <p:attrName>style.visibility</p:attrName>
                                        </p:attrNameLst>
                                      </p:cBhvr>
                                      <p:to>
                                        <p:strVal val="visible"/>
                                      </p:to>
                                    </p:set>
                                    <p:animEffect transition="in" filter="dissolve">
                                      <p:cBhvr>
                                        <p:cTn id="22" dur="500"/>
                                        <p:tgtEl>
                                          <p:spTgt spid="3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Graphic 34">
            <a:extLst>
              <a:ext uri="{FF2B5EF4-FFF2-40B4-BE49-F238E27FC236}">
                <a16:creationId xmlns:a16="http://schemas.microsoft.com/office/drawing/2014/main" id="{DAE46D3B-4A1C-2D44-B731-F1D2330F73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91335" y="1207866"/>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3" name="Slide Number Placeholder 2">
            <a:extLst>
              <a:ext uri="{FF2B5EF4-FFF2-40B4-BE49-F238E27FC236}">
                <a16:creationId xmlns:a16="http://schemas.microsoft.com/office/drawing/2014/main" id="{9B00A589-8B98-3541-8716-B98FD1A5F2B1}"/>
              </a:ext>
            </a:extLst>
          </p:cNvPr>
          <p:cNvSpPr>
            <a:spLocks noGrp="1"/>
          </p:cNvSpPr>
          <p:nvPr>
            <p:ph type="sldNum" sz="quarter" idx="12"/>
          </p:nvPr>
        </p:nvSpPr>
        <p:spPr/>
        <p:txBody>
          <a:bodyPr/>
          <a:lstStyle/>
          <a:p>
            <a:fld id="{CEBEAAA0-57B3-4745-B544-D10C79FF2BDF}" type="slidenum">
              <a:rPr lang="en-US" smtClean="0"/>
              <a:t>6</a:t>
            </a:fld>
            <a:r>
              <a:rPr lang="en-US" dirty="0"/>
              <a:t> of 40</a:t>
            </a:r>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8FBEA8E9-717A-4342-A225-A0ED420FFA26}" type="datetime1">
              <a:rPr lang="en-US" smtClean="0"/>
              <a:t>8/5/22</a:t>
            </a:fld>
            <a:endParaRPr lang="en-US" dirty="0"/>
          </a:p>
        </p:txBody>
      </p:sp>
      <p:sp>
        <p:nvSpPr>
          <p:cNvPr id="7" name="Title 6">
            <a:extLst>
              <a:ext uri="{FF2B5EF4-FFF2-40B4-BE49-F238E27FC236}">
                <a16:creationId xmlns:a16="http://schemas.microsoft.com/office/drawing/2014/main" id="{8F720DCC-7D35-2645-B5F9-1F965178663A}"/>
              </a:ext>
            </a:extLst>
          </p:cNvPr>
          <p:cNvSpPr>
            <a:spLocks noGrp="1"/>
          </p:cNvSpPr>
          <p:nvPr>
            <p:ph type="title"/>
          </p:nvPr>
        </p:nvSpPr>
        <p:spPr/>
        <p:txBody>
          <a:bodyPr/>
          <a:lstStyle/>
          <a:p>
            <a:r>
              <a:rPr lang="en-US" dirty="0"/>
              <a:t>Myth:</a:t>
            </a:r>
          </a:p>
        </p:txBody>
      </p:sp>
      <p:sp>
        <p:nvSpPr>
          <p:cNvPr id="41" name="Content Placeholder 19">
            <a:extLst>
              <a:ext uri="{FF2B5EF4-FFF2-40B4-BE49-F238E27FC236}">
                <a16:creationId xmlns:a16="http://schemas.microsoft.com/office/drawing/2014/main" id="{0629CBA8-E320-9941-BF65-D7CA2EA3B140}"/>
              </a:ext>
            </a:extLst>
          </p:cNvPr>
          <p:cNvSpPr>
            <a:spLocks noGrp="1"/>
          </p:cNvSpPr>
          <p:nvPr>
            <p:ph idx="1"/>
          </p:nvPr>
        </p:nvSpPr>
        <p:spPr>
          <a:xfrm>
            <a:off x="838200" y="1825625"/>
            <a:ext cx="6371703" cy="3364940"/>
          </a:xfrm>
        </p:spPr>
        <p:txBody>
          <a:bodyPr/>
          <a:lstStyle/>
          <a:p>
            <a:pPr marL="0" indent="0">
              <a:buNone/>
            </a:pPr>
            <a:r>
              <a:rPr lang="en-US" sz="4000" dirty="0"/>
              <a:t>Leadership and management are the same thing.</a:t>
            </a:r>
            <a:endParaRPr lang="en-US" dirty="0"/>
          </a:p>
        </p:txBody>
      </p:sp>
      <p:pic>
        <p:nvPicPr>
          <p:cNvPr id="43" name="Graphic 34">
            <a:extLst>
              <a:ext uri="{FF2B5EF4-FFF2-40B4-BE49-F238E27FC236}">
                <a16:creationId xmlns:a16="http://schemas.microsoft.com/office/drawing/2014/main" id="{084CF120-6EC2-5C4C-A574-DE7B44E40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93045" y="1209577"/>
            <a:ext cx="4059936" cy="4059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1350207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dissolve">
                                      <p:cBhvr>
                                        <p:cTn id="7"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3" name="Slide Number Placeholder 2">
            <a:extLst>
              <a:ext uri="{FF2B5EF4-FFF2-40B4-BE49-F238E27FC236}">
                <a16:creationId xmlns:a16="http://schemas.microsoft.com/office/drawing/2014/main" id="{9B00A589-8B98-3541-8716-B98FD1A5F2B1}"/>
              </a:ext>
            </a:extLst>
          </p:cNvPr>
          <p:cNvSpPr>
            <a:spLocks noGrp="1"/>
          </p:cNvSpPr>
          <p:nvPr>
            <p:ph type="sldNum" sz="quarter" idx="12"/>
          </p:nvPr>
        </p:nvSpPr>
        <p:spPr/>
        <p:txBody>
          <a:bodyPr/>
          <a:lstStyle/>
          <a:p>
            <a:fld id="{CEBEAAA0-57B3-4745-B544-D10C79FF2BDF}" type="slidenum">
              <a:rPr lang="en-US" smtClean="0"/>
              <a:t>7</a:t>
            </a:fld>
            <a:r>
              <a:rPr lang="en-US" dirty="0"/>
              <a:t> of 40</a:t>
            </a:r>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450AA292-01AF-EF42-AB42-A2417038C30B}" type="datetime1">
              <a:rPr lang="en-US" smtClean="0"/>
              <a:t>8/5/22</a:t>
            </a:fld>
            <a:endParaRPr lang="en-US" dirty="0"/>
          </a:p>
        </p:txBody>
      </p:sp>
      <p:sp>
        <p:nvSpPr>
          <p:cNvPr id="7" name="Title 6">
            <a:extLst>
              <a:ext uri="{FF2B5EF4-FFF2-40B4-BE49-F238E27FC236}">
                <a16:creationId xmlns:a16="http://schemas.microsoft.com/office/drawing/2014/main" id="{29959521-8C04-ED4C-A726-9719A45116C1}"/>
              </a:ext>
            </a:extLst>
          </p:cNvPr>
          <p:cNvSpPr>
            <a:spLocks noGrp="1"/>
          </p:cNvSpPr>
          <p:nvPr>
            <p:ph type="title"/>
          </p:nvPr>
        </p:nvSpPr>
        <p:spPr/>
        <p:txBody>
          <a:bodyPr/>
          <a:lstStyle/>
          <a:p>
            <a:r>
              <a:rPr lang="en-US" dirty="0"/>
              <a:t>The Difference Between</a:t>
            </a:r>
            <a:br>
              <a:rPr lang="en-US" dirty="0"/>
            </a:br>
            <a:r>
              <a:rPr lang="en-US" dirty="0"/>
              <a:t>Leadership and Management</a:t>
            </a:r>
          </a:p>
        </p:txBody>
      </p:sp>
      <p:sp>
        <p:nvSpPr>
          <p:cNvPr id="34" name="Content Placeholder 19">
            <a:extLst>
              <a:ext uri="{FF2B5EF4-FFF2-40B4-BE49-F238E27FC236}">
                <a16:creationId xmlns:a16="http://schemas.microsoft.com/office/drawing/2014/main" id="{D7DFCFA7-A907-3140-8809-920A648276BA}"/>
              </a:ext>
            </a:extLst>
          </p:cNvPr>
          <p:cNvSpPr>
            <a:spLocks noGrp="1"/>
          </p:cNvSpPr>
          <p:nvPr>
            <p:ph idx="1"/>
          </p:nvPr>
        </p:nvSpPr>
        <p:spPr>
          <a:xfrm>
            <a:off x="836676" y="1828041"/>
            <a:ext cx="6246730" cy="4512049"/>
          </a:xfrm>
        </p:spPr>
        <p:txBody>
          <a:bodyPr>
            <a:normAutofit/>
          </a:bodyPr>
          <a:lstStyle/>
          <a:p>
            <a:r>
              <a:rPr lang="en-US" dirty="0"/>
              <a:t>Leadership is the action of leveraging influence in order to maximizes the efforts of others, towards the achievement of a goal.</a:t>
            </a:r>
            <a:br>
              <a:rPr lang="en-US" dirty="0"/>
            </a:br>
            <a:endParaRPr lang="en-US" dirty="0"/>
          </a:p>
          <a:p>
            <a:r>
              <a:rPr lang="en-US" dirty="0"/>
              <a:t>Management is the coordination and administration of tasks to achieve a goal.</a:t>
            </a:r>
          </a:p>
        </p:txBody>
      </p:sp>
      <p:pic>
        <p:nvPicPr>
          <p:cNvPr id="42" name="Picture 41" descr="Question marks in a line and one question mark is lit">
            <a:extLst>
              <a:ext uri="{FF2B5EF4-FFF2-40B4-BE49-F238E27FC236}">
                <a16:creationId xmlns:a16="http://schemas.microsoft.com/office/drawing/2014/main" id="{A2EC44E9-3EA0-CA47-A6B6-2C185F08BFF7}"/>
              </a:ext>
            </a:extLst>
          </p:cNvPr>
          <p:cNvPicPr>
            <a:picLocks noChangeAspect="1"/>
          </p:cNvPicPr>
          <p:nvPr/>
        </p:nvPicPr>
        <p:blipFill rotWithShape="1">
          <a:blip r:embed="rId3"/>
          <a:srcRect r="33250" b="-1"/>
          <a:stretch/>
        </p:blipFill>
        <p:spPr>
          <a:xfrm>
            <a:off x="7051557" y="1426393"/>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Tree>
    <p:extLst>
      <p:ext uri="{BB962C8B-B14F-4D97-AF65-F5344CB8AC3E}">
        <p14:creationId xmlns:p14="http://schemas.microsoft.com/office/powerpoint/2010/main" val="2287548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dissolv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dissolve">
                                      <p:cBhvr>
                                        <p:cTn id="12"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3" name="Slide Number Placeholder 2">
            <a:extLst>
              <a:ext uri="{FF2B5EF4-FFF2-40B4-BE49-F238E27FC236}">
                <a16:creationId xmlns:a16="http://schemas.microsoft.com/office/drawing/2014/main" id="{9B00A589-8B98-3541-8716-B98FD1A5F2B1}"/>
              </a:ext>
            </a:extLst>
          </p:cNvPr>
          <p:cNvSpPr>
            <a:spLocks noGrp="1"/>
          </p:cNvSpPr>
          <p:nvPr>
            <p:ph type="sldNum" sz="quarter" idx="12"/>
          </p:nvPr>
        </p:nvSpPr>
        <p:spPr/>
        <p:txBody>
          <a:bodyPr/>
          <a:lstStyle/>
          <a:p>
            <a:fld id="{CEBEAAA0-57B3-4745-B544-D10C79FF2BDF}" type="slidenum">
              <a:rPr lang="en-US" smtClean="0"/>
              <a:t>8</a:t>
            </a:fld>
            <a:r>
              <a:rPr lang="en-US" dirty="0"/>
              <a:t> of 40</a:t>
            </a:r>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9F1B1B1C-ECB5-8A4C-B4D0-69E989E0DF45}" type="datetime1">
              <a:rPr lang="en-US" smtClean="0"/>
              <a:t>8/5/22</a:t>
            </a:fld>
            <a:endParaRPr lang="en-US" dirty="0"/>
          </a:p>
        </p:txBody>
      </p:sp>
      <p:sp>
        <p:nvSpPr>
          <p:cNvPr id="7" name="Title 6">
            <a:extLst>
              <a:ext uri="{FF2B5EF4-FFF2-40B4-BE49-F238E27FC236}">
                <a16:creationId xmlns:a16="http://schemas.microsoft.com/office/drawing/2014/main" id="{29959521-8C04-ED4C-A726-9719A45116C1}"/>
              </a:ext>
            </a:extLst>
          </p:cNvPr>
          <p:cNvSpPr>
            <a:spLocks noGrp="1"/>
          </p:cNvSpPr>
          <p:nvPr>
            <p:ph type="title"/>
          </p:nvPr>
        </p:nvSpPr>
        <p:spPr/>
        <p:txBody>
          <a:bodyPr/>
          <a:lstStyle/>
          <a:p>
            <a:r>
              <a:rPr lang="en-US" dirty="0"/>
              <a:t>The Difference Between</a:t>
            </a:r>
            <a:br>
              <a:rPr lang="en-US" dirty="0"/>
            </a:br>
            <a:r>
              <a:rPr lang="en-US" dirty="0"/>
              <a:t>Leadership and Management</a:t>
            </a:r>
          </a:p>
        </p:txBody>
      </p:sp>
      <p:sp>
        <p:nvSpPr>
          <p:cNvPr id="34" name="Content Placeholder 19">
            <a:extLst>
              <a:ext uri="{FF2B5EF4-FFF2-40B4-BE49-F238E27FC236}">
                <a16:creationId xmlns:a16="http://schemas.microsoft.com/office/drawing/2014/main" id="{D7DFCFA7-A907-3140-8809-920A648276BA}"/>
              </a:ext>
            </a:extLst>
          </p:cNvPr>
          <p:cNvSpPr>
            <a:spLocks noGrp="1"/>
          </p:cNvSpPr>
          <p:nvPr>
            <p:ph idx="1"/>
          </p:nvPr>
        </p:nvSpPr>
        <p:spPr>
          <a:xfrm>
            <a:off x="836676" y="1828041"/>
            <a:ext cx="6246730" cy="4391783"/>
          </a:xfrm>
        </p:spPr>
        <p:txBody>
          <a:bodyPr>
            <a:normAutofit/>
          </a:bodyPr>
          <a:lstStyle/>
          <a:p>
            <a:r>
              <a:rPr lang="en-US" dirty="0"/>
              <a:t>Typically, managers manage things. But leaders lead people.</a:t>
            </a:r>
            <a:br>
              <a:rPr lang="en-US" dirty="0"/>
            </a:br>
            <a:endParaRPr lang="en-US" dirty="0"/>
          </a:p>
          <a:p>
            <a:r>
              <a:rPr lang="en-US" dirty="0"/>
              <a:t>Management works best with a pre-established mission.</a:t>
            </a:r>
            <a:br>
              <a:rPr lang="en-US" dirty="0"/>
            </a:br>
            <a:endParaRPr lang="en-US" dirty="0"/>
          </a:p>
          <a:p>
            <a:r>
              <a:rPr lang="en-US" dirty="0"/>
              <a:t>Leadership is more creative and visionary. </a:t>
            </a:r>
          </a:p>
        </p:txBody>
      </p:sp>
      <p:pic>
        <p:nvPicPr>
          <p:cNvPr id="33" name="Picture 32" descr="Question marks in a line and one question mark is lit">
            <a:extLst>
              <a:ext uri="{FF2B5EF4-FFF2-40B4-BE49-F238E27FC236}">
                <a16:creationId xmlns:a16="http://schemas.microsoft.com/office/drawing/2014/main" id="{F28F5D91-3D0D-014E-82A3-29FA702DF3CB}"/>
              </a:ext>
            </a:extLst>
          </p:cNvPr>
          <p:cNvPicPr>
            <a:picLocks noChangeAspect="1"/>
          </p:cNvPicPr>
          <p:nvPr/>
        </p:nvPicPr>
        <p:blipFill rotWithShape="1">
          <a:blip r:embed="rId3"/>
          <a:srcRect r="33250" b="-1"/>
          <a:stretch/>
        </p:blipFill>
        <p:spPr>
          <a:xfrm>
            <a:off x="7051557" y="1426393"/>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Tree>
    <p:extLst>
      <p:ext uri="{BB962C8B-B14F-4D97-AF65-F5344CB8AC3E}">
        <p14:creationId xmlns:p14="http://schemas.microsoft.com/office/powerpoint/2010/main" val="378197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dissolv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dissolv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dissolve">
                                      <p:cBhvr>
                                        <p:cTn id="17" dur="500"/>
                                        <p:tgtEl>
                                          <p:spTgt spid="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5EB37CBD-6312-C441-B48B-053F5EFEA4AB}"/>
              </a:ext>
            </a:extLst>
          </p:cNvPr>
          <p:cNvSpPr>
            <a:spLocks noGrp="1"/>
          </p:cNvSpPr>
          <p:nvPr>
            <p:ph type="ftr" sz="quarter" idx="11"/>
          </p:nvPr>
        </p:nvSpPr>
        <p:spPr/>
        <p:txBody>
          <a:bodyPr/>
          <a:lstStyle/>
          <a:p>
            <a:r>
              <a:rPr lang="en-US"/>
              <a:t>Created By: Stacie Bacon</a:t>
            </a:r>
            <a:endParaRPr lang="en-US" dirty="0"/>
          </a:p>
        </p:txBody>
      </p:sp>
      <p:sp>
        <p:nvSpPr>
          <p:cNvPr id="5" name="Date Placeholder 4">
            <a:extLst>
              <a:ext uri="{FF2B5EF4-FFF2-40B4-BE49-F238E27FC236}">
                <a16:creationId xmlns:a16="http://schemas.microsoft.com/office/drawing/2014/main" id="{298095E4-B5FC-784E-907B-1B3DB757C41F}"/>
              </a:ext>
            </a:extLst>
          </p:cNvPr>
          <p:cNvSpPr>
            <a:spLocks noGrp="1"/>
          </p:cNvSpPr>
          <p:nvPr>
            <p:ph type="dt" sz="half" idx="10"/>
          </p:nvPr>
        </p:nvSpPr>
        <p:spPr/>
        <p:txBody>
          <a:bodyPr/>
          <a:lstStyle/>
          <a:p>
            <a:fld id="{D6DA18C1-C743-A04C-8D88-33EDA2B8C9EC}" type="datetime1">
              <a:rPr lang="en-US" smtClean="0"/>
              <a:t>8/5/22</a:t>
            </a:fld>
            <a:endParaRPr lang="en-US" dirty="0"/>
          </a:p>
        </p:txBody>
      </p:sp>
      <p:sp>
        <p:nvSpPr>
          <p:cNvPr id="7" name="Title 6">
            <a:extLst>
              <a:ext uri="{FF2B5EF4-FFF2-40B4-BE49-F238E27FC236}">
                <a16:creationId xmlns:a16="http://schemas.microsoft.com/office/drawing/2014/main" id="{5103449A-6828-BF4A-890B-D896E1B12D2D}"/>
              </a:ext>
            </a:extLst>
          </p:cNvPr>
          <p:cNvSpPr>
            <a:spLocks noGrp="1"/>
          </p:cNvSpPr>
          <p:nvPr>
            <p:ph type="title"/>
          </p:nvPr>
        </p:nvSpPr>
        <p:spPr/>
        <p:txBody>
          <a:bodyPr/>
          <a:lstStyle/>
          <a:p>
            <a:r>
              <a:rPr lang="en-US" dirty="0"/>
              <a:t>Why I Chose Leadership?</a:t>
            </a:r>
          </a:p>
        </p:txBody>
      </p:sp>
      <p:sp>
        <p:nvSpPr>
          <p:cNvPr id="13" name="Content Placeholder 12">
            <a:extLst>
              <a:ext uri="{FF2B5EF4-FFF2-40B4-BE49-F238E27FC236}">
                <a16:creationId xmlns:a16="http://schemas.microsoft.com/office/drawing/2014/main" id="{BD598097-BD01-8647-9026-F6879C649E9D}"/>
              </a:ext>
            </a:extLst>
          </p:cNvPr>
          <p:cNvSpPr>
            <a:spLocks noGrp="1"/>
          </p:cNvSpPr>
          <p:nvPr>
            <p:ph idx="1"/>
          </p:nvPr>
        </p:nvSpPr>
        <p:spPr>
          <a:xfrm>
            <a:off x="838200" y="1825624"/>
            <a:ext cx="6377798" cy="3593465"/>
          </a:xfrm>
        </p:spPr>
        <p:txBody>
          <a:bodyPr>
            <a:normAutofit/>
          </a:bodyPr>
          <a:lstStyle/>
          <a:p>
            <a:r>
              <a:rPr lang="en-US" dirty="0"/>
              <a:t>I’m a natural born dreamer</a:t>
            </a:r>
            <a:br>
              <a:rPr lang="en-US" dirty="0"/>
            </a:br>
            <a:endParaRPr lang="en-US" dirty="0"/>
          </a:p>
          <a:p>
            <a:r>
              <a:rPr lang="en-US" dirty="0"/>
              <a:t>I love collaboration</a:t>
            </a:r>
            <a:br>
              <a:rPr lang="en-US" dirty="0"/>
            </a:br>
            <a:endParaRPr lang="en-US" dirty="0"/>
          </a:p>
          <a:p>
            <a:r>
              <a:rPr lang="en-US" dirty="0"/>
              <a:t>I wanted to give back</a:t>
            </a:r>
            <a:br>
              <a:rPr lang="en-US" dirty="0"/>
            </a:br>
            <a:endParaRPr lang="en-US" dirty="0"/>
          </a:p>
          <a:p>
            <a:r>
              <a:rPr lang="en-US" dirty="0"/>
              <a:t>I wanted to save others from some of my struggles</a:t>
            </a:r>
          </a:p>
        </p:txBody>
      </p:sp>
      <p:pic>
        <p:nvPicPr>
          <p:cNvPr id="42" name="Content Placeholder 10" descr="Girl solving mathematical addition">
            <a:extLst>
              <a:ext uri="{FF2B5EF4-FFF2-40B4-BE49-F238E27FC236}">
                <a16:creationId xmlns:a16="http://schemas.microsoft.com/office/drawing/2014/main" id="{D0E1E589-9DE1-C540-8FF3-FA52DF52DA4E}"/>
              </a:ext>
            </a:extLst>
          </p:cNvPr>
          <p:cNvPicPr>
            <a:picLocks noChangeAspect="1"/>
          </p:cNvPicPr>
          <p:nvPr/>
        </p:nvPicPr>
        <p:blipFill rotWithShape="1">
          <a:blip r:embed="rId3"/>
          <a:srcRect l="2125" r="31377" b="2"/>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34" name="Slide Number Placeholder 2">
            <a:extLst>
              <a:ext uri="{FF2B5EF4-FFF2-40B4-BE49-F238E27FC236}">
                <a16:creationId xmlns:a16="http://schemas.microsoft.com/office/drawing/2014/main" id="{BB6A8398-8C43-BF45-829A-7506FD5D87C3}"/>
              </a:ext>
            </a:extLst>
          </p:cNvPr>
          <p:cNvSpPr>
            <a:spLocks noGrp="1"/>
          </p:cNvSpPr>
          <p:nvPr>
            <p:ph type="sldNum" sz="quarter" idx="12"/>
          </p:nvPr>
        </p:nvSpPr>
        <p:spPr>
          <a:xfrm>
            <a:off x="8610600" y="6356350"/>
            <a:ext cx="2743200" cy="365125"/>
          </a:xfrm>
        </p:spPr>
        <p:txBody>
          <a:bodyPr/>
          <a:lstStyle/>
          <a:p>
            <a:fld id="{CEBEAAA0-57B3-4745-B544-D10C79FF2BDF}" type="slidenum">
              <a:rPr lang="en-US" smtClean="0"/>
              <a:t>9</a:t>
            </a:fld>
            <a:r>
              <a:rPr lang="en-US" dirty="0"/>
              <a:t> of 40</a:t>
            </a:r>
          </a:p>
        </p:txBody>
      </p:sp>
    </p:spTree>
    <p:extLst>
      <p:ext uri="{BB962C8B-B14F-4D97-AF65-F5344CB8AC3E}">
        <p14:creationId xmlns:p14="http://schemas.microsoft.com/office/powerpoint/2010/main" val="1817166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6BE3E0EBDF3149AF5DD0F641367FEA" ma:contentTypeVersion="7" ma:contentTypeDescription="Create a new document." ma:contentTypeScope="" ma:versionID="a830f2428bc3908f33ddb7aef47f1557">
  <xsd:schema xmlns:xsd="http://www.w3.org/2001/XMLSchema" xmlns:xs="http://www.w3.org/2001/XMLSchema" xmlns:p="http://schemas.microsoft.com/office/2006/metadata/properties" xmlns:ns2="a3471164-1003-4284-a2dd-5d1fa9aac315" xmlns:ns3="969c417d-49f2-45eb-b2f0-dad034e9485d" targetNamespace="http://schemas.microsoft.com/office/2006/metadata/properties" ma:root="true" ma:fieldsID="c8f057e19318da6075169ceb8c2f6bf6" ns2:_="" ns3:_="">
    <xsd:import namespace="a3471164-1003-4284-a2dd-5d1fa9aac315"/>
    <xsd:import namespace="969c417d-49f2-45eb-b2f0-dad034e948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471164-1003-4284-a2dd-5d1fa9aac3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9c417d-49f2-45eb-b2f0-dad034e9485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57D038-869D-48F6-A6B3-42F52EAE8A2D}">
  <ds:schemaRefs>
    <ds:schemaRef ds:uri="http://schemas.microsoft.com/sharepoint/v3/contenttype/forms"/>
  </ds:schemaRefs>
</ds:datastoreItem>
</file>

<file path=customXml/itemProps2.xml><?xml version="1.0" encoding="utf-8"?>
<ds:datastoreItem xmlns:ds="http://schemas.openxmlformats.org/officeDocument/2006/customXml" ds:itemID="{48400AE5-472E-45D2-9E24-0C8B71CDCA42}">
  <ds:schemaRefs>
    <ds:schemaRef ds:uri="969c417d-49f2-45eb-b2f0-dad034e9485d"/>
    <ds:schemaRef ds:uri="a3471164-1003-4284-a2dd-5d1fa9aac3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1135369-5187-4398-805A-D79238A026DC}">
  <ds:schemaRefs>
    <ds:schemaRef ds:uri="http://schemas.microsoft.com/office/2006/metadata/properties"/>
    <ds:schemaRef ds:uri="http://purl.org/dc/terms/"/>
    <ds:schemaRef ds:uri="http://schemas.microsoft.com/office/2006/documentManagement/types"/>
    <ds:schemaRef ds:uri="http://purl.org/dc/dcmitype/"/>
    <ds:schemaRef ds:uri="http://purl.org/dc/elements/1.1/"/>
    <ds:schemaRef ds:uri="969c417d-49f2-45eb-b2f0-dad034e9485d"/>
    <ds:schemaRef ds:uri="http://www.w3.org/XML/1998/namespace"/>
    <ds:schemaRef ds:uri="http://schemas.openxmlformats.org/package/2006/metadata/core-properties"/>
    <ds:schemaRef ds:uri="http://schemas.microsoft.com/office/infopath/2007/PartnerControls"/>
    <ds:schemaRef ds:uri="a3471164-1003-4284-a2dd-5d1fa9aac315"/>
  </ds:schemaRefs>
</ds:datastoreItem>
</file>

<file path=docMetadata/LabelInfo.xml><?xml version="1.0" encoding="utf-8"?>
<clbl:labelList xmlns:clbl="http://schemas.microsoft.com/office/2020/mipLabelMetadata">
  <clbl:label id="{e58c8e81-abd8-48a8-929d-eb67611b83bd}" enabled="0" method="" siteId="{e58c8e81-abd8-48a8-929d-eb67611b83bd}" removed="1"/>
</clbl:labelList>
</file>

<file path=docProps/app.xml><?xml version="1.0" encoding="utf-8"?>
<Properties xmlns="http://schemas.openxmlformats.org/officeDocument/2006/extended-properties" xmlns:vt="http://schemas.openxmlformats.org/officeDocument/2006/docPropsVTypes">
  <TotalTime>8057</TotalTime>
  <Words>5011</Words>
  <Application>Microsoft Macintosh PowerPoint</Application>
  <PresentationFormat>Widescreen</PresentationFormat>
  <Paragraphs>605</Paragraphs>
  <Slides>46</Slides>
  <Notes>44</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Rocket Sans</vt:lpstr>
      <vt:lpstr>Office Theme</vt:lpstr>
      <vt:lpstr>PowerPoint Presentation</vt:lpstr>
      <vt:lpstr>PowerPoint Presentation</vt:lpstr>
      <vt:lpstr>The Plan</vt:lpstr>
      <vt:lpstr>Introduction</vt:lpstr>
      <vt:lpstr>What is Leadership?</vt:lpstr>
      <vt:lpstr>Myth:</vt:lpstr>
      <vt:lpstr>The Difference Between Leadership and Management</vt:lpstr>
      <vt:lpstr>The Difference Between Leadership and Management</vt:lpstr>
      <vt:lpstr>Why I Chose Leadership?</vt:lpstr>
      <vt:lpstr>Myth:</vt:lpstr>
      <vt:lpstr>Tip:</vt:lpstr>
      <vt:lpstr>What Really Happens When You Become a Leader</vt:lpstr>
      <vt:lpstr>Tip:</vt:lpstr>
      <vt:lpstr>Tip:</vt:lpstr>
      <vt:lpstr>Myth:</vt:lpstr>
      <vt:lpstr>Expectation:</vt:lpstr>
      <vt:lpstr>Reality:</vt:lpstr>
      <vt:lpstr>Expectation:</vt:lpstr>
      <vt:lpstr>Reality:</vt:lpstr>
      <vt:lpstr>Expectation:</vt:lpstr>
      <vt:lpstr>Reality:</vt:lpstr>
      <vt:lpstr>Tip:</vt:lpstr>
      <vt:lpstr>Myth:</vt:lpstr>
      <vt:lpstr>Myth:</vt:lpstr>
      <vt:lpstr>Leading That New Team</vt:lpstr>
      <vt:lpstr>Expectation:</vt:lpstr>
      <vt:lpstr>Reality:</vt:lpstr>
      <vt:lpstr>Myth:</vt:lpstr>
      <vt:lpstr>Getting Ready for Leadership</vt:lpstr>
      <vt:lpstr>Myth:</vt:lpstr>
      <vt:lpstr>Myth:</vt:lpstr>
      <vt:lpstr>PowerPoint Presentation</vt:lpstr>
      <vt:lpstr>Food for Thought</vt:lpstr>
      <vt:lpstr>Food for Thought</vt:lpstr>
      <vt:lpstr>Food for Thought</vt:lpstr>
      <vt:lpstr>Food for Thought</vt:lpstr>
      <vt:lpstr>Food for Thought</vt:lpstr>
      <vt:lpstr>Preparing Others for Leadership</vt:lpstr>
      <vt:lpstr>Final Tips</vt:lpstr>
      <vt:lpstr>PowerPoint Presentation</vt:lpstr>
      <vt:lpstr>PowerPoint Presentation</vt:lpstr>
      <vt:lpstr>Tip:</vt:lpstr>
      <vt:lpstr>Tip:</vt:lpstr>
      <vt:lpstr>Tip:</vt:lpstr>
      <vt:lpstr>Readiness Checklist</vt:lpstr>
      <vt:lpstr>Readiness Checklist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Putting the “I” Back in Teams</dc:title>
  <dc:creator>Bacon, Stacie</dc:creator>
  <cp:lastModifiedBy>Bacon, Stacie</cp:lastModifiedBy>
  <cp:revision>16</cp:revision>
  <dcterms:created xsi:type="dcterms:W3CDTF">2020-02-20T06:19:41Z</dcterms:created>
  <dcterms:modified xsi:type="dcterms:W3CDTF">2022-08-08T13:30:59Z</dcterms:modified>
</cp:coreProperties>
</file>